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53" r:id="rId1"/>
  </p:sldMasterIdLst>
  <p:notesMasterIdLst>
    <p:notesMasterId r:id="rId70"/>
  </p:notesMasterIdLst>
  <p:handoutMasterIdLst>
    <p:handoutMasterId r:id="rId71"/>
  </p:handoutMasterIdLst>
  <p:sldIdLst>
    <p:sldId id="260" r:id="rId2"/>
    <p:sldId id="335" r:id="rId3"/>
    <p:sldId id="336" r:id="rId4"/>
    <p:sldId id="337" r:id="rId5"/>
    <p:sldId id="347" r:id="rId6"/>
    <p:sldId id="338" r:id="rId7"/>
    <p:sldId id="339" r:id="rId8"/>
    <p:sldId id="340" r:id="rId9"/>
    <p:sldId id="301" r:id="rId10"/>
    <p:sldId id="302" r:id="rId11"/>
    <p:sldId id="303" r:id="rId12"/>
    <p:sldId id="305" r:id="rId13"/>
    <p:sldId id="306" r:id="rId14"/>
    <p:sldId id="320" r:id="rId15"/>
    <p:sldId id="321" r:id="rId16"/>
    <p:sldId id="322" r:id="rId17"/>
    <p:sldId id="341" r:id="rId18"/>
    <p:sldId id="343" r:id="rId19"/>
    <p:sldId id="342" r:id="rId20"/>
    <p:sldId id="344" r:id="rId21"/>
    <p:sldId id="307" r:id="rId22"/>
    <p:sldId id="308" r:id="rId23"/>
    <p:sldId id="309" r:id="rId24"/>
    <p:sldId id="310" r:id="rId25"/>
    <p:sldId id="323" r:id="rId26"/>
    <p:sldId id="324" r:id="rId27"/>
    <p:sldId id="304" r:id="rId28"/>
    <p:sldId id="325" r:id="rId29"/>
    <p:sldId id="326" r:id="rId30"/>
    <p:sldId id="268" r:id="rId31"/>
    <p:sldId id="269" r:id="rId32"/>
    <p:sldId id="327" r:id="rId33"/>
    <p:sldId id="328" r:id="rId34"/>
    <p:sldId id="329" r:id="rId35"/>
    <p:sldId id="330" r:id="rId36"/>
    <p:sldId id="331" r:id="rId37"/>
    <p:sldId id="333" r:id="rId38"/>
    <p:sldId id="332" r:id="rId39"/>
    <p:sldId id="272" r:id="rId40"/>
    <p:sldId id="334" r:id="rId41"/>
    <p:sldId id="345" r:id="rId42"/>
    <p:sldId id="355" r:id="rId43"/>
    <p:sldId id="357" r:id="rId44"/>
    <p:sldId id="356" r:id="rId45"/>
    <p:sldId id="300" r:id="rId46"/>
    <p:sldId id="275" r:id="rId47"/>
    <p:sldId id="289" r:id="rId48"/>
    <p:sldId id="346" r:id="rId49"/>
    <p:sldId id="349" r:id="rId50"/>
    <p:sldId id="291" r:id="rId51"/>
    <p:sldId id="292" r:id="rId52"/>
    <p:sldId id="350" r:id="rId53"/>
    <p:sldId id="293" r:id="rId54"/>
    <p:sldId id="352" r:id="rId55"/>
    <p:sldId id="348" r:id="rId56"/>
    <p:sldId id="358" r:id="rId57"/>
    <p:sldId id="278" r:id="rId58"/>
    <p:sldId id="353" r:id="rId59"/>
    <p:sldId id="279" r:id="rId60"/>
    <p:sldId id="280" r:id="rId61"/>
    <p:sldId id="282" r:id="rId62"/>
    <p:sldId id="281" r:id="rId63"/>
    <p:sldId id="283" r:id="rId64"/>
    <p:sldId id="354" r:id="rId65"/>
    <p:sldId id="266" r:id="rId66"/>
    <p:sldId id="290" r:id="rId67"/>
    <p:sldId id="270" r:id="rId68"/>
    <p:sldId id="299" r:id="rId69"/>
  </p:sldIdLst>
  <p:sldSz cx="9144000" cy="6858000" type="screen4x3"/>
  <p:notesSz cx="6858000" cy="9144000"/>
  <p:embeddedFontLst>
    <p:embeddedFont>
      <p:font typeface="Tahoma" pitchFamily="34" charset="0"/>
      <p:regular r:id="rId72"/>
      <p:bold r:id="rId73"/>
    </p:embeddedFont>
    <p:embeddedFont>
      <p:font typeface="Garamond" pitchFamily="18" charset="0"/>
      <p:regular r:id="rId74"/>
      <p:bold r:id="rId75"/>
      <p:italic r:id="rId76"/>
    </p:embeddedFont>
  </p:embeddedFontLst>
  <p:kinsoku lang="ja-JP" invalStChars="、。，．・：；？！゛゜ヽヾゝゞ々ー’”）〕］｝〉》」』】°‰′″℃￠％ぁぃぅぇぉっゃゅょゎァィゥェォッャュョヮヵヶ!%),.:;?]}｡｣､･ｧｨｩｪｫｬｭｮｯｰﾞﾟ" invalEndChars="‘“（〔［｛〈《「『【￥＄$([\{｢￡"/>
  <p:defaultTextStyle>
    <a:defPPr>
      <a:defRPr lang="en-US"/>
    </a:defPPr>
    <a:lvl1pPr algn="l" rtl="0" fontAlgn="base">
      <a:spcBef>
        <a:spcPct val="20000"/>
      </a:spcBef>
      <a:spcAft>
        <a:spcPct val="0"/>
      </a:spcAft>
      <a:buClr>
        <a:schemeClr val="folHlink"/>
      </a:buClr>
      <a:buSzPct val="60000"/>
      <a:buFont typeface="Wingdings" pitchFamily="2" charset="2"/>
      <a:defRPr sz="2400" kern="1200">
        <a:solidFill>
          <a:schemeClr val="tx1"/>
        </a:solidFill>
        <a:latin typeface="Arial" pitchFamily="34" charset="0"/>
        <a:ea typeface="+mn-ea"/>
        <a:cs typeface="+mn-cs"/>
      </a:defRPr>
    </a:lvl1pPr>
    <a:lvl2pPr marL="457200" algn="l" rtl="0" fontAlgn="base">
      <a:spcBef>
        <a:spcPct val="20000"/>
      </a:spcBef>
      <a:spcAft>
        <a:spcPct val="0"/>
      </a:spcAft>
      <a:buClr>
        <a:schemeClr val="folHlink"/>
      </a:buClr>
      <a:buSzPct val="60000"/>
      <a:buFont typeface="Wingdings" pitchFamily="2" charset="2"/>
      <a:defRPr sz="2400" kern="1200">
        <a:solidFill>
          <a:schemeClr val="tx1"/>
        </a:solidFill>
        <a:latin typeface="Arial" pitchFamily="34" charset="0"/>
        <a:ea typeface="+mn-ea"/>
        <a:cs typeface="+mn-cs"/>
      </a:defRPr>
    </a:lvl2pPr>
    <a:lvl3pPr marL="914400" algn="l" rtl="0" fontAlgn="base">
      <a:spcBef>
        <a:spcPct val="20000"/>
      </a:spcBef>
      <a:spcAft>
        <a:spcPct val="0"/>
      </a:spcAft>
      <a:buClr>
        <a:schemeClr val="folHlink"/>
      </a:buClr>
      <a:buSzPct val="60000"/>
      <a:buFont typeface="Wingdings" pitchFamily="2" charset="2"/>
      <a:defRPr sz="2400" kern="1200">
        <a:solidFill>
          <a:schemeClr val="tx1"/>
        </a:solidFill>
        <a:latin typeface="Arial" pitchFamily="34" charset="0"/>
        <a:ea typeface="+mn-ea"/>
        <a:cs typeface="+mn-cs"/>
      </a:defRPr>
    </a:lvl3pPr>
    <a:lvl4pPr marL="1371600" algn="l" rtl="0" fontAlgn="base">
      <a:spcBef>
        <a:spcPct val="20000"/>
      </a:spcBef>
      <a:spcAft>
        <a:spcPct val="0"/>
      </a:spcAft>
      <a:buClr>
        <a:schemeClr val="folHlink"/>
      </a:buClr>
      <a:buSzPct val="60000"/>
      <a:buFont typeface="Wingdings" pitchFamily="2" charset="2"/>
      <a:defRPr sz="2400" kern="1200">
        <a:solidFill>
          <a:schemeClr val="tx1"/>
        </a:solidFill>
        <a:latin typeface="Arial" pitchFamily="34" charset="0"/>
        <a:ea typeface="+mn-ea"/>
        <a:cs typeface="+mn-cs"/>
      </a:defRPr>
    </a:lvl4pPr>
    <a:lvl5pPr marL="1828800" algn="l" rtl="0" fontAlgn="base">
      <a:spcBef>
        <a:spcPct val="20000"/>
      </a:spcBef>
      <a:spcAft>
        <a:spcPct val="0"/>
      </a:spcAft>
      <a:buClr>
        <a:schemeClr val="folHlink"/>
      </a:buClr>
      <a:buSzPct val="60000"/>
      <a:buFont typeface="Wingdings" pitchFamily="2" charset="2"/>
      <a:defRPr sz="2400" kern="1200">
        <a:solidFill>
          <a:schemeClr val="tx1"/>
        </a:solidFill>
        <a:latin typeface="Arial" pitchFamily="34" charset="0"/>
        <a:ea typeface="+mn-ea"/>
        <a:cs typeface="+mn-cs"/>
      </a:defRPr>
    </a:lvl5pPr>
    <a:lvl6pPr marL="2286000" algn="l" defTabSz="914400" rtl="0" eaLnBrk="1" latinLnBrk="0" hangingPunct="1">
      <a:defRPr sz="2400" kern="1200">
        <a:solidFill>
          <a:schemeClr val="tx1"/>
        </a:solidFill>
        <a:latin typeface="Arial" pitchFamily="34" charset="0"/>
        <a:ea typeface="+mn-ea"/>
        <a:cs typeface="+mn-cs"/>
      </a:defRPr>
    </a:lvl6pPr>
    <a:lvl7pPr marL="2743200" algn="l" defTabSz="914400" rtl="0" eaLnBrk="1" latinLnBrk="0" hangingPunct="1">
      <a:defRPr sz="2400" kern="1200">
        <a:solidFill>
          <a:schemeClr val="tx1"/>
        </a:solidFill>
        <a:latin typeface="Arial" pitchFamily="34" charset="0"/>
        <a:ea typeface="+mn-ea"/>
        <a:cs typeface="+mn-cs"/>
      </a:defRPr>
    </a:lvl7pPr>
    <a:lvl8pPr marL="3200400" algn="l" defTabSz="914400" rtl="0" eaLnBrk="1" latinLnBrk="0" hangingPunct="1">
      <a:defRPr sz="2400" kern="1200">
        <a:solidFill>
          <a:schemeClr val="tx1"/>
        </a:solidFill>
        <a:latin typeface="Arial" pitchFamily="34" charset="0"/>
        <a:ea typeface="+mn-ea"/>
        <a:cs typeface="+mn-cs"/>
      </a:defRPr>
    </a:lvl8pPr>
    <a:lvl9pPr marL="3657600" algn="l" defTabSz="914400" rtl="0" eaLnBrk="1" latinLnBrk="0" hangingPunct="1">
      <a:defRPr sz="2400"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DE0BD"/>
    <a:srgbClr val="F983C1"/>
    <a:srgbClr val="C1BAF8"/>
    <a:srgbClr val="FDD29F"/>
    <a:srgbClr val="FDDCB5"/>
    <a:srgbClr val="FFFFCD"/>
    <a:srgbClr val="FFFFD9"/>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9309" autoAdjust="0"/>
    <p:restoredTop sz="94660"/>
  </p:normalViewPr>
  <p:slideViewPr>
    <p:cSldViewPr>
      <p:cViewPr varScale="1">
        <p:scale>
          <a:sx n="74" d="100"/>
          <a:sy n="74" d="100"/>
        </p:scale>
        <p:origin x="-171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75" d="100"/>
          <a:sy n="75" d="100"/>
        </p:scale>
        <p:origin x="-2220" y="-2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3.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0F1645-BECD-4882-9D2A-3EA691CDE31D}" type="doc">
      <dgm:prSet loTypeId="urn:microsoft.com/office/officeart/2005/8/layout/orgChart1" loCatId="hierarchy" qsTypeId="urn:microsoft.com/office/officeart/2005/8/quickstyle/simple1" qsCatId="simple" csTypeId="urn:microsoft.com/office/officeart/2005/8/colors/accent1_2" csCatId="accent1"/>
      <dgm:spPr/>
    </dgm:pt>
    <dgm:pt modelId="{7BFC0BEE-E0C9-4761-80C2-55FB4F6D5CF7}">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000000"/>
              </a:solidFill>
              <a:effectLst/>
              <a:latin typeface="Arial" pitchFamily="34" charset="0"/>
            </a:rPr>
            <a:t>Data</a:t>
          </a:r>
          <a:endParaRPr kumimoji="0" lang="en-US" b="0" i="0" u="none" strike="noStrike" cap="none" normalizeH="0" baseline="0" smtClean="0">
            <a:ln>
              <a:noFill/>
            </a:ln>
            <a:solidFill>
              <a:schemeClr val="tx1"/>
            </a:solidFill>
            <a:effectLst/>
            <a:latin typeface="Tahoma" pitchFamily="34" charset="0"/>
          </a:endParaRPr>
        </a:p>
      </dgm:t>
    </dgm:pt>
    <dgm:pt modelId="{B363751B-AB8B-4CE9-8B0F-7F9431F0EC19}" type="parTrans" cxnId="{3B78EEA0-16E3-4880-BA2F-4C46152A6366}">
      <dgm:prSet/>
      <dgm:spPr/>
    </dgm:pt>
    <dgm:pt modelId="{E11CFF31-6976-4B17-B6FD-AEAEC84F4656}" type="sibTrans" cxnId="{3B78EEA0-16E3-4880-BA2F-4C46152A6366}">
      <dgm:prSet/>
      <dgm:spPr/>
    </dgm:pt>
    <dgm:pt modelId="{B32D2B9F-FE7A-420E-BACC-4243094F543C}">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000000"/>
              </a:solidFill>
              <a:effectLst/>
              <a:latin typeface="Arial" pitchFamily="34" charset="0"/>
            </a:rPr>
            <a:t>Qualitative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000000"/>
              </a:solidFill>
              <a:effectLst/>
              <a:latin typeface="Arial" pitchFamily="34" charset="0"/>
            </a:rPr>
            <a:t>(Categorical)</a:t>
          </a:r>
          <a:endParaRPr kumimoji="0" lang="en-US" b="1" i="0" u="none" strike="noStrike" cap="none" normalizeH="0" baseline="0" smtClean="0">
            <a:ln>
              <a:noFill/>
            </a:ln>
            <a:solidFill>
              <a:srgbClr val="000000"/>
            </a:solidFill>
            <a:effectLst/>
            <a:latin typeface="Tahoma" pitchFamily="34" charset="0"/>
          </a:endParaRPr>
        </a:p>
      </dgm:t>
    </dgm:pt>
    <dgm:pt modelId="{18C32EF5-2299-4550-A7FC-7DD5D0012FC7}" type="parTrans" cxnId="{0630EFE4-BE90-4291-9EC4-74E40493D4FF}">
      <dgm:prSet/>
      <dgm:spPr/>
    </dgm:pt>
    <dgm:pt modelId="{9D15AA88-1F72-446B-A786-A26816F444A4}" type="sibTrans" cxnId="{0630EFE4-BE90-4291-9EC4-74E40493D4FF}">
      <dgm:prSet/>
      <dgm:spPr/>
    </dgm:pt>
    <dgm:pt modelId="{3EAAD627-D60C-4020-872E-C2C10E809F19}">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474747"/>
              </a:solidFill>
              <a:effectLst/>
              <a:latin typeface="Arial" pitchFamily="34" charset="0"/>
            </a:rPr>
            <a:t>Quantitative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474747"/>
              </a:solidFill>
              <a:effectLst/>
              <a:latin typeface="Arial" pitchFamily="34" charset="0"/>
            </a:rPr>
            <a:t>(Numerical)</a:t>
          </a:r>
        </a:p>
      </dgm:t>
    </dgm:pt>
    <dgm:pt modelId="{2C805ECF-E768-448B-AFA8-5208AB31A8EB}" type="parTrans" cxnId="{0040AF0D-5EED-4DB4-B54F-CFDDA8868E50}">
      <dgm:prSet/>
      <dgm:spPr/>
    </dgm:pt>
    <dgm:pt modelId="{FD43B570-CBBE-45E0-A7F7-A6E698B59C14}" type="sibTrans" cxnId="{0040AF0D-5EED-4DB4-B54F-CFDDA8868E50}">
      <dgm:prSet/>
      <dgm:spPr/>
    </dgm:pt>
    <dgm:pt modelId="{291D9C3A-96C2-4930-840B-8F71E47ACA2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474747"/>
              </a:solidFill>
              <a:effectLst/>
              <a:latin typeface="Arial" pitchFamily="34" charset="0"/>
            </a:rPr>
            <a:t>Discrete</a:t>
          </a:r>
          <a:endParaRPr kumimoji="0" lang="en-US" b="0" i="0" u="none" strike="noStrike" cap="none" normalizeH="0" baseline="0" smtClean="0">
            <a:ln>
              <a:noFill/>
            </a:ln>
            <a:solidFill>
              <a:schemeClr val="tx1"/>
            </a:solidFill>
            <a:effectLst/>
            <a:latin typeface="Tahoma" pitchFamily="34" charset="0"/>
          </a:endParaRPr>
        </a:p>
      </dgm:t>
    </dgm:pt>
    <dgm:pt modelId="{FEF23883-F284-4CAA-9EFB-FF81BED2CB4E}" type="parTrans" cxnId="{4E159826-0138-4BC4-92A2-056162A7025E}">
      <dgm:prSet/>
      <dgm:spPr/>
    </dgm:pt>
    <dgm:pt modelId="{B050006B-1ED8-4719-97AB-37B9ED88681B}" type="sibTrans" cxnId="{4E159826-0138-4BC4-92A2-056162A7025E}">
      <dgm:prSet/>
      <dgm:spPr/>
    </dgm:pt>
    <dgm:pt modelId="{34ED1F06-5ED8-4064-B186-C04BD10BE061}">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rgbClr val="474747"/>
              </a:solidFill>
              <a:effectLst/>
              <a:latin typeface="Arial" pitchFamily="34" charset="0"/>
            </a:rPr>
            <a:t>Continuous</a:t>
          </a:r>
          <a:endParaRPr kumimoji="0" lang="en-US" b="0" i="0" u="none" strike="noStrike" cap="none" normalizeH="0" baseline="0" smtClean="0">
            <a:ln>
              <a:noFill/>
            </a:ln>
            <a:solidFill>
              <a:schemeClr val="tx1"/>
            </a:solidFill>
            <a:effectLst/>
            <a:latin typeface="Tahoma" pitchFamily="34" charset="0"/>
          </a:endParaRPr>
        </a:p>
      </dgm:t>
    </dgm:pt>
    <dgm:pt modelId="{DBFCFF9F-D0C2-4F00-A5A9-73BE626813E0}" type="parTrans" cxnId="{775AA605-5DCE-40D9-A0A3-213C2276AF87}">
      <dgm:prSet/>
      <dgm:spPr/>
    </dgm:pt>
    <dgm:pt modelId="{40018AEB-4ADB-405E-BAA4-63FC8B35C98B}" type="sibTrans" cxnId="{775AA605-5DCE-40D9-A0A3-213C2276AF87}">
      <dgm:prSet/>
      <dgm:spPr/>
    </dgm:pt>
    <dgm:pt modelId="{4C97A67E-A3F0-466A-A979-7E21E4C97E89}" type="pres">
      <dgm:prSet presAssocID="{920F1645-BECD-4882-9D2A-3EA691CDE31D}" presName="hierChild1" presStyleCnt="0">
        <dgm:presLayoutVars>
          <dgm:orgChart val="1"/>
          <dgm:chPref val="1"/>
          <dgm:dir/>
          <dgm:animOne val="branch"/>
          <dgm:animLvl val="lvl"/>
          <dgm:resizeHandles/>
        </dgm:presLayoutVars>
      </dgm:prSet>
      <dgm:spPr/>
    </dgm:pt>
    <dgm:pt modelId="{6ABCF3E5-AE48-4C70-A93A-BC9ABE736D78}" type="pres">
      <dgm:prSet presAssocID="{7BFC0BEE-E0C9-4761-80C2-55FB4F6D5CF7}" presName="hierRoot1" presStyleCnt="0">
        <dgm:presLayoutVars>
          <dgm:hierBranch/>
        </dgm:presLayoutVars>
      </dgm:prSet>
      <dgm:spPr/>
    </dgm:pt>
    <dgm:pt modelId="{A5D52B70-45CD-4D2E-ADF8-75084FFBEA18}" type="pres">
      <dgm:prSet presAssocID="{7BFC0BEE-E0C9-4761-80C2-55FB4F6D5CF7}" presName="rootComposite1" presStyleCnt="0"/>
      <dgm:spPr/>
    </dgm:pt>
    <dgm:pt modelId="{7C8490B0-5F46-4D6E-AD31-A8C4D66DE8FE}" type="pres">
      <dgm:prSet presAssocID="{7BFC0BEE-E0C9-4761-80C2-55FB4F6D5CF7}" presName="rootText1" presStyleLbl="node0" presStyleIdx="0" presStyleCnt="1">
        <dgm:presLayoutVars>
          <dgm:chPref val="3"/>
        </dgm:presLayoutVars>
      </dgm:prSet>
      <dgm:spPr/>
      <dgm:t>
        <a:bodyPr/>
        <a:lstStyle/>
        <a:p>
          <a:endParaRPr lang="tr-TR"/>
        </a:p>
      </dgm:t>
    </dgm:pt>
    <dgm:pt modelId="{FCB38046-10F5-4A1C-82AF-FC323DDC6AD6}" type="pres">
      <dgm:prSet presAssocID="{7BFC0BEE-E0C9-4761-80C2-55FB4F6D5CF7}" presName="rootConnector1" presStyleLbl="node1" presStyleIdx="0" presStyleCnt="0"/>
      <dgm:spPr/>
      <dgm:t>
        <a:bodyPr/>
        <a:lstStyle/>
        <a:p>
          <a:endParaRPr lang="tr-TR"/>
        </a:p>
      </dgm:t>
    </dgm:pt>
    <dgm:pt modelId="{FAE524B6-4DF3-4F72-96BF-3B2CAFFB379E}" type="pres">
      <dgm:prSet presAssocID="{7BFC0BEE-E0C9-4761-80C2-55FB4F6D5CF7}" presName="hierChild2" presStyleCnt="0"/>
      <dgm:spPr/>
    </dgm:pt>
    <dgm:pt modelId="{4AE0C300-BBE7-4647-A7BF-6C1FA8629929}" type="pres">
      <dgm:prSet presAssocID="{18C32EF5-2299-4550-A7FC-7DD5D0012FC7}" presName="Name35" presStyleLbl="parChTrans1D2" presStyleIdx="0" presStyleCnt="2"/>
      <dgm:spPr/>
    </dgm:pt>
    <dgm:pt modelId="{E1D6C855-F27C-496F-ADA0-53FFC248B106}" type="pres">
      <dgm:prSet presAssocID="{B32D2B9F-FE7A-420E-BACC-4243094F543C}" presName="hierRoot2" presStyleCnt="0">
        <dgm:presLayoutVars>
          <dgm:hierBranch/>
        </dgm:presLayoutVars>
      </dgm:prSet>
      <dgm:spPr/>
    </dgm:pt>
    <dgm:pt modelId="{BE2789B4-0A1C-42ED-83D7-8957F5914431}" type="pres">
      <dgm:prSet presAssocID="{B32D2B9F-FE7A-420E-BACC-4243094F543C}" presName="rootComposite" presStyleCnt="0"/>
      <dgm:spPr/>
    </dgm:pt>
    <dgm:pt modelId="{3E5B40B2-4E52-4ACC-897F-E965E031C9FD}" type="pres">
      <dgm:prSet presAssocID="{B32D2B9F-FE7A-420E-BACC-4243094F543C}" presName="rootText" presStyleLbl="node2" presStyleIdx="0" presStyleCnt="2">
        <dgm:presLayoutVars>
          <dgm:chPref val="3"/>
        </dgm:presLayoutVars>
      </dgm:prSet>
      <dgm:spPr/>
      <dgm:t>
        <a:bodyPr/>
        <a:lstStyle/>
        <a:p>
          <a:endParaRPr lang="tr-TR"/>
        </a:p>
      </dgm:t>
    </dgm:pt>
    <dgm:pt modelId="{D1ED1085-DFB7-49F1-B2D1-8D1C112B4009}" type="pres">
      <dgm:prSet presAssocID="{B32D2B9F-FE7A-420E-BACC-4243094F543C}" presName="rootConnector" presStyleLbl="node2" presStyleIdx="0" presStyleCnt="2"/>
      <dgm:spPr/>
      <dgm:t>
        <a:bodyPr/>
        <a:lstStyle/>
        <a:p>
          <a:endParaRPr lang="tr-TR"/>
        </a:p>
      </dgm:t>
    </dgm:pt>
    <dgm:pt modelId="{601457FD-F291-4438-B36F-F282674EE4B4}" type="pres">
      <dgm:prSet presAssocID="{B32D2B9F-FE7A-420E-BACC-4243094F543C}" presName="hierChild4" presStyleCnt="0"/>
      <dgm:spPr/>
    </dgm:pt>
    <dgm:pt modelId="{2A498D7B-1420-4D8F-841C-ECCBB0AADB6E}" type="pres">
      <dgm:prSet presAssocID="{B32D2B9F-FE7A-420E-BACC-4243094F543C}" presName="hierChild5" presStyleCnt="0"/>
      <dgm:spPr/>
    </dgm:pt>
    <dgm:pt modelId="{37F24266-14F9-40F1-B363-1003A92991BB}" type="pres">
      <dgm:prSet presAssocID="{2C805ECF-E768-448B-AFA8-5208AB31A8EB}" presName="Name35" presStyleLbl="parChTrans1D2" presStyleIdx="1" presStyleCnt="2"/>
      <dgm:spPr/>
    </dgm:pt>
    <dgm:pt modelId="{853C62EB-1E07-46E3-AD37-005C89CAE67B}" type="pres">
      <dgm:prSet presAssocID="{3EAAD627-D60C-4020-872E-C2C10E809F19}" presName="hierRoot2" presStyleCnt="0">
        <dgm:presLayoutVars>
          <dgm:hierBranch/>
        </dgm:presLayoutVars>
      </dgm:prSet>
      <dgm:spPr/>
    </dgm:pt>
    <dgm:pt modelId="{CFC9E4C3-6D02-4D3C-986F-5EA4A695F449}" type="pres">
      <dgm:prSet presAssocID="{3EAAD627-D60C-4020-872E-C2C10E809F19}" presName="rootComposite" presStyleCnt="0"/>
      <dgm:spPr/>
    </dgm:pt>
    <dgm:pt modelId="{D6B7E9A5-3460-4BE8-A15F-D6B3FA22C102}" type="pres">
      <dgm:prSet presAssocID="{3EAAD627-D60C-4020-872E-C2C10E809F19}" presName="rootText" presStyleLbl="node2" presStyleIdx="1" presStyleCnt="2">
        <dgm:presLayoutVars>
          <dgm:chPref val="3"/>
        </dgm:presLayoutVars>
      </dgm:prSet>
      <dgm:spPr/>
      <dgm:t>
        <a:bodyPr/>
        <a:lstStyle/>
        <a:p>
          <a:endParaRPr lang="tr-TR"/>
        </a:p>
      </dgm:t>
    </dgm:pt>
    <dgm:pt modelId="{213119CC-EF2F-4686-8654-4D9F3B292102}" type="pres">
      <dgm:prSet presAssocID="{3EAAD627-D60C-4020-872E-C2C10E809F19}" presName="rootConnector" presStyleLbl="node2" presStyleIdx="1" presStyleCnt="2"/>
      <dgm:spPr/>
      <dgm:t>
        <a:bodyPr/>
        <a:lstStyle/>
        <a:p>
          <a:endParaRPr lang="tr-TR"/>
        </a:p>
      </dgm:t>
    </dgm:pt>
    <dgm:pt modelId="{4170A5D7-0206-4BD7-994E-FA3389F960C8}" type="pres">
      <dgm:prSet presAssocID="{3EAAD627-D60C-4020-872E-C2C10E809F19}" presName="hierChild4" presStyleCnt="0"/>
      <dgm:spPr/>
    </dgm:pt>
    <dgm:pt modelId="{7AE4D346-FE91-4EEB-9A3F-87402D7ADCCA}" type="pres">
      <dgm:prSet presAssocID="{FEF23883-F284-4CAA-9EFB-FF81BED2CB4E}" presName="Name35" presStyleLbl="parChTrans1D3" presStyleIdx="0" presStyleCnt="2"/>
      <dgm:spPr/>
    </dgm:pt>
    <dgm:pt modelId="{716A1B0F-96FB-4CFD-B72D-2C0A84DB4714}" type="pres">
      <dgm:prSet presAssocID="{291D9C3A-96C2-4930-840B-8F71E47ACA2E}" presName="hierRoot2" presStyleCnt="0">
        <dgm:presLayoutVars>
          <dgm:hierBranch val="r"/>
        </dgm:presLayoutVars>
      </dgm:prSet>
      <dgm:spPr/>
    </dgm:pt>
    <dgm:pt modelId="{0FC3DB03-393F-4F7A-8147-0038AF726BDE}" type="pres">
      <dgm:prSet presAssocID="{291D9C3A-96C2-4930-840B-8F71E47ACA2E}" presName="rootComposite" presStyleCnt="0"/>
      <dgm:spPr/>
    </dgm:pt>
    <dgm:pt modelId="{C7364247-8FB6-49D3-A762-15BA6E92BFCA}" type="pres">
      <dgm:prSet presAssocID="{291D9C3A-96C2-4930-840B-8F71E47ACA2E}" presName="rootText" presStyleLbl="node3" presStyleIdx="0" presStyleCnt="2">
        <dgm:presLayoutVars>
          <dgm:chPref val="3"/>
        </dgm:presLayoutVars>
      </dgm:prSet>
      <dgm:spPr/>
      <dgm:t>
        <a:bodyPr/>
        <a:lstStyle/>
        <a:p>
          <a:endParaRPr lang="tr-TR"/>
        </a:p>
      </dgm:t>
    </dgm:pt>
    <dgm:pt modelId="{0A6EF06D-F63E-4222-B610-51BE60653F2F}" type="pres">
      <dgm:prSet presAssocID="{291D9C3A-96C2-4930-840B-8F71E47ACA2E}" presName="rootConnector" presStyleLbl="node3" presStyleIdx="0" presStyleCnt="2"/>
      <dgm:spPr/>
      <dgm:t>
        <a:bodyPr/>
        <a:lstStyle/>
        <a:p>
          <a:endParaRPr lang="tr-TR"/>
        </a:p>
      </dgm:t>
    </dgm:pt>
    <dgm:pt modelId="{943147A9-1261-4548-BEE5-C414F9A09D7A}" type="pres">
      <dgm:prSet presAssocID="{291D9C3A-96C2-4930-840B-8F71E47ACA2E}" presName="hierChild4" presStyleCnt="0"/>
      <dgm:spPr/>
    </dgm:pt>
    <dgm:pt modelId="{6D56A78F-EB6B-4628-8AE3-8E12F7804A1A}" type="pres">
      <dgm:prSet presAssocID="{291D9C3A-96C2-4930-840B-8F71E47ACA2E}" presName="hierChild5" presStyleCnt="0"/>
      <dgm:spPr/>
    </dgm:pt>
    <dgm:pt modelId="{50EBA9B4-9E21-479C-A433-AD6654B7D45F}" type="pres">
      <dgm:prSet presAssocID="{DBFCFF9F-D0C2-4F00-A5A9-73BE626813E0}" presName="Name35" presStyleLbl="parChTrans1D3" presStyleIdx="1" presStyleCnt="2"/>
      <dgm:spPr/>
    </dgm:pt>
    <dgm:pt modelId="{317424C2-50D7-4F27-BE64-F0060196C23E}" type="pres">
      <dgm:prSet presAssocID="{34ED1F06-5ED8-4064-B186-C04BD10BE061}" presName="hierRoot2" presStyleCnt="0">
        <dgm:presLayoutVars>
          <dgm:hierBranch val="r"/>
        </dgm:presLayoutVars>
      </dgm:prSet>
      <dgm:spPr/>
    </dgm:pt>
    <dgm:pt modelId="{F13067AD-2624-4BFE-AA08-8230819362D2}" type="pres">
      <dgm:prSet presAssocID="{34ED1F06-5ED8-4064-B186-C04BD10BE061}" presName="rootComposite" presStyleCnt="0"/>
      <dgm:spPr/>
    </dgm:pt>
    <dgm:pt modelId="{3045E6F2-6DC5-4E3C-9F55-55ED8826D799}" type="pres">
      <dgm:prSet presAssocID="{34ED1F06-5ED8-4064-B186-C04BD10BE061}" presName="rootText" presStyleLbl="node3" presStyleIdx="1" presStyleCnt="2">
        <dgm:presLayoutVars>
          <dgm:chPref val="3"/>
        </dgm:presLayoutVars>
      </dgm:prSet>
      <dgm:spPr/>
      <dgm:t>
        <a:bodyPr/>
        <a:lstStyle/>
        <a:p>
          <a:endParaRPr lang="tr-TR"/>
        </a:p>
      </dgm:t>
    </dgm:pt>
    <dgm:pt modelId="{94801EE0-3247-461F-A686-EE13EC15FBA9}" type="pres">
      <dgm:prSet presAssocID="{34ED1F06-5ED8-4064-B186-C04BD10BE061}" presName="rootConnector" presStyleLbl="node3" presStyleIdx="1" presStyleCnt="2"/>
      <dgm:spPr/>
      <dgm:t>
        <a:bodyPr/>
        <a:lstStyle/>
        <a:p>
          <a:endParaRPr lang="tr-TR"/>
        </a:p>
      </dgm:t>
    </dgm:pt>
    <dgm:pt modelId="{A171A08A-EB37-46F2-A868-FAF10EB92CF1}" type="pres">
      <dgm:prSet presAssocID="{34ED1F06-5ED8-4064-B186-C04BD10BE061}" presName="hierChild4" presStyleCnt="0"/>
      <dgm:spPr/>
    </dgm:pt>
    <dgm:pt modelId="{3B9DA96B-CE6C-40CA-8E4F-BC979440A43A}" type="pres">
      <dgm:prSet presAssocID="{34ED1F06-5ED8-4064-B186-C04BD10BE061}" presName="hierChild5" presStyleCnt="0"/>
      <dgm:spPr/>
    </dgm:pt>
    <dgm:pt modelId="{5F44638B-8446-4FD4-A203-AB90FF6C6781}" type="pres">
      <dgm:prSet presAssocID="{3EAAD627-D60C-4020-872E-C2C10E809F19}" presName="hierChild5" presStyleCnt="0"/>
      <dgm:spPr/>
    </dgm:pt>
    <dgm:pt modelId="{D74D8754-539A-4DEF-A0AC-F87B3BC1C2D9}" type="pres">
      <dgm:prSet presAssocID="{7BFC0BEE-E0C9-4761-80C2-55FB4F6D5CF7}" presName="hierChild3" presStyleCnt="0"/>
      <dgm:spPr/>
    </dgm:pt>
  </dgm:ptLst>
  <dgm:cxnLst>
    <dgm:cxn modelId="{97D72247-52BF-4923-8A30-AC87CAD53D1E}" type="presOf" srcId="{7BFC0BEE-E0C9-4761-80C2-55FB4F6D5CF7}" destId="{FCB38046-10F5-4A1C-82AF-FC323DDC6AD6}" srcOrd="1" destOrd="0" presId="urn:microsoft.com/office/officeart/2005/8/layout/orgChart1"/>
    <dgm:cxn modelId="{FDD51CAB-41F1-4DAD-AA0C-C782E2AA9E78}" type="presOf" srcId="{FEF23883-F284-4CAA-9EFB-FF81BED2CB4E}" destId="{7AE4D346-FE91-4EEB-9A3F-87402D7ADCCA}" srcOrd="0" destOrd="0" presId="urn:microsoft.com/office/officeart/2005/8/layout/orgChart1"/>
    <dgm:cxn modelId="{4E159826-0138-4BC4-92A2-056162A7025E}" srcId="{3EAAD627-D60C-4020-872E-C2C10E809F19}" destId="{291D9C3A-96C2-4930-840B-8F71E47ACA2E}" srcOrd="0" destOrd="0" parTransId="{FEF23883-F284-4CAA-9EFB-FF81BED2CB4E}" sibTransId="{B050006B-1ED8-4719-97AB-37B9ED88681B}"/>
    <dgm:cxn modelId="{274481A6-161E-4D3C-B221-D5BD49F2B4CF}" type="presOf" srcId="{291D9C3A-96C2-4930-840B-8F71E47ACA2E}" destId="{C7364247-8FB6-49D3-A762-15BA6E92BFCA}" srcOrd="0" destOrd="0" presId="urn:microsoft.com/office/officeart/2005/8/layout/orgChart1"/>
    <dgm:cxn modelId="{3B4F5B70-D89F-46A7-9AAA-21B8A0772A2B}" type="presOf" srcId="{B32D2B9F-FE7A-420E-BACC-4243094F543C}" destId="{3E5B40B2-4E52-4ACC-897F-E965E031C9FD}" srcOrd="0" destOrd="0" presId="urn:microsoft.com/office/officeart/2005/8/layout/orgChart1"/>
    <dgm:cxn modelId="{7E798E63-1017-4CD4-9752-402CF5FB0A8D}" type="presOf" srcId="{291D9C3A-96C2-4930-840B-8F71E47ACA2E}" destId="{0A6EF06D-F63E-4222-B610-51BE60653F2F}" srcOrd="1" destOrd="0" presId="urn:microsoft.com/office/officeart/2005/8/layout/orgChart1"/>
    <dgm:cxn modelId="{DC63351F-0F3A-4C60-8CA2-1161E48F5DCE}" type="presOf" srcId="{3EAAD627-D60C-4020-872E-C2C10E809F19}" destId="{D6B7E9A5-3460-4BE8-A15F-D6B3FA22C102}" srcOrd="0" destOrd="0" presId="urn:microsoft.com/office/officeart/2005/8/layout/orgChart1"/>
    <dgm:cxn modelId="{9AF2DED6-0BA7-44CF-B219-9491B94DAC99}" type="presOf" srcId="{B32D2B9F-FE7A-420E-BACC-4243094F543C}" destId="{D1ED1085-DFB7-49F1-B2D1-8D1C112B4009}" srcOrd="1" destOrd="0" presId="urn:microsoft.com/office/officeart/2005/8/layout/orgChart1"/>
    <dgm:cxn modelId="{775AA605-5DCE-40D9-A0A3-213C2276AF87}" srcId="{3EAAD627-D60C-4020-872E-C2C10E809F19}" destId="{34ED1F06-5ED8-4064-B186-C04BD10BE061}" srcOrd="1" destOrd="0" parTransId="{DBFCFF9F-D0C2-4F00-A5A9-73BE626813E0}" sibTransId="{40018AEB-4ADB-405E-BAA4-63FC8B35C98B}"/>
    <dgm:cxn modelId="{3B78EEA0-16E3-4880-BA2F-4C46152A6366}" srcId="{920F1645-BECD-4882-9D2A-3EA691CDE31D}" destId="{7BFC0BEE-E0C9-4761-80C2-55FB4F6D5CF7}" srcOrd="0" destOrd="0" parTransId="{B363751B-AB8B-4CE9-8B0F-7F9431F0EC19}" sibTransId="{E11CFF31-6976-4B17-B6FD-AEAEC84F4656}"/>
    <dgm:cxn modelId="{53E711CB-522C-4559-B543-6F5A72A570D2}" type="presOf" srcId="{920F1645-BECD-4882-9D2A-3EA691CDE31D}" destId="{4C97A67E-A3F0-466A-A979-7E21E4C97E89}" srcOrd="0" destOrd="0" presId="urn:microsoft.com/office/officeart/2005/8/layout/orgChart1"/>
    <dgm:cxn modelId="{996DD170-842D-446C-BCBD-0BADFABF5949}" type="presOf" srcId="{18C32EF5-2299-4550-A7FC-7DD5D0012FC7}" destId="{4AE0C300-BBE7-4647-A7BF-6C1FA8629929}" srcOrd="0" destOrd="0" presId="urn:microsoft.com/office/officeart/2005/8/layout/orgChart1"/>
    <dgm:cxn modelId="{B1C58795-3367-456B-B71E-8192DBF08E40}" type="presOf" srcId="{34ED1F06-5ED8-4064-B186-C04BD10BE061}" destId="{3045E6F2-6DC5-4E3C-9F55-55ED8826D799}" srcOrd="0" destOrd="0" presId="urn:microsoft.com/office/officeart/2005/8/layout/orgChart1"/>
    <dgm:cxn modelId="{A8F569BA-4555-444C-ABBA-44EB47FB7B9A}" type="presOf" srcId="{7BFC0BEE-E0C9-4761-80C2-55FB4F6D5CF7}" destId="{7C8490B0-5F46-4D6E-AD31-A8C4D66DE8FE}" srcOrd="0" destOrd="0" presId="urn:microsoft.com/office/officeart/2005/8/layout/orgChart1"/>
    <dgm:cxn modelId="{13D1F6B0-397C-4BFB-8946-C61FE108FBA4}" type="presOf" srcId="{DBFCFF9F-D0C2-4F00-A5A9-73BE626813E0}" destId="{50EBA9B4-9E21-479C-A433-AD6654B7D45F}" srcOrd="0" destOrd="0" presId="urn:microsoft.com/office/officeart/2005/8/layout/orgChart1"/>
    <dgm:cxn modelId="{B90AF396-8429-45D8-B638-FF632346C251}" type="presOf" srcId="{2C805ECF-E768-448B-AFA8-5208AB31A8EB}" destId="{37F24266-14F9-40F1-B363-1003A92991BB}" srcOrd="0" destOrd="0" presId="urn:microsoft.com/office/officeart/2005/8/layout/orgChart1"/>
    <dgm:cxn modelId="{0040AF0D-5EED-4DB4-B54F-CFDDA8868E50}" srcId="{7BFC0BEE-E0C9-4761-80C2-55FB4F6D5CF7}" destId="{3EAAD627-D60C-4020-872E-C2C10E809F19}" srcOrd="1" destOrd="0" parTransId="{2C805ECF-E768-448B-AFA8-5208AB31A8EB}" sibTransId="{FD43B570-CBBE-45E0-A7F7-A6E698B59C14}"/>
    <dgm:cxn modelId="{0630EFE4-BE90-4291-9EC4-74E40493D4FF}" srcId="{7BFC0BEE-E0C9-4761-80C2-55FB4F6D5CF7}" destId="{B32D2B9F-FE7A-420E-BACC-4243094F543C}" srcOrd="0" destOrd="0" parTransId="{18C32EF5-2299-4550-A7FC-7DD5D0012FC7}" sibTransId="{9D15AA88-1F72-446B-A786-A26816F444A4}"/>
    <dgm:cxn modelId="{41B6EB7F-6B1D-4F80-B963-9AC73774E7C8}" type="presOf" srcId="{3EAAD627-D60C-4020-872E-C2C10E809F19}" destId="{213119CC-EF2F-4686-8654-4D9F3B292102}" srcOrd="1" destOrd="0" presId="urn:microsoft.com/office/officeart/2005/8/layout/orgChart1"/>
    <dgm:cxn modelId="{7A5532F5-4CD3-4734-A58B-3CA680FB90F3}" type="presOf" srcId="{34ED1F06-5ED8-4064-B186-C04BD10BE061}" destId="{94801EE0-3247-461F-A686-EE13EC15FBA9}" srcOrd="1" destOrd="0" presId="urn:microsoft.com/office/officeart/2005/8/layout/orgChart1"/>
    <dgm:cxn modelId="{D3160EF9-DB46-4013-BABD-43AE5FEF4034}" type="presParOf" srcId="{4C97A67E-A3F0-466A-A979-7E21E4C97E89}" destId="{6ABCF3E5-AE48-4C70-A93A-BC9ABE736D78}" srcOrd="0" destOrd="0" presId="urn:microsoft.com/office/officeart/2005/8/layout/orgChart1"/>
    <dgm:cxn modelId="{C75A8C05-3108-4C11-BFA9-EAA383A015F6}" type="presParOf" srcId="{6ABCF3E5-AE48-4C70-A93A-BC9ABE736D78}" destId="{A5D52B70-45CD-4D2E-ADF8-75084FFBEA18}" srcOrd="0" destOrd="0" presId="urn:microsoft.com/office/officeart/2005/8/layout/orgChart1"/>
    <dgm:cxn modelId="{578B2017-1ED7-40A1-950D-C0A5CC4170C5}" type="presParOf" srcId="{A5D52B70-45CD-4D2E-ADF8-75084FFBEA18}" destId="{7C8490B0-5F46-4D6E-AD31-A8C4D66DE8FE}" srcOrd="0" destOrd="0" presId="urn:microsoft.com/office/officeart/2005/8/layout/orgChart1"/>
    <dgm:cxn modelId="{FCFFFD5D-3E37-4EDB-B1B4-EFEEF1C408BE}" type="presParOf" srcId="{A5D52B70-45CD-4D2E-ADF8-75084FFBEA18}" destId="{FCB38046-10F5-4A1C-82AF-FC323DDC6AD6}" srcOrd="1" destOrd="0" presId="urn:microsoft.com/office/officeart/2005/8/layout/orgChart1"/>
    <dgm:cxn modelId="{EA9EB319-3069-400F-AFBC-811A5D05ED30}" type="presParOf" srcId="{6ABCF3E5-AE48-4C70-A93A-BC9ABE736D78}" destId="{FAE524B6-4DF3-4F72-96BF-3B2CAFFB379E}" srcOrd="1" destOrd="0" presId="urn:microsoft.com/office/officeart/2005/8/layout/orgChart1"/>
    <dgm:cxn modelId="{0B86CB3D-3E1D-4605-A2C1-C415958E6849}" type="presParOf" srcId="{FAE524B6-4DF3-4F72-96BF-3B2CAFFB379E}" destId="{4AE0C300-BBE7-4647-A7BF-6C1FA8629929}" srcOrd="0" destOrd="0" presId="urn:microsoft.com/office/officeart/2005/8/layout/orgChart1"/>
    <dgm:cxn modelId="{176B6751-FBFF-45E5-AFC0-71CA61518AD4}" type="presParOf" srcId="{FAE524B6-4DF3-4F72-96BF-3B2CAFFB379E}" destId="{E1D6C855-F27C-496F-ADA0-53FFC248B106}" srcOrd="1" destOrd="0" presId="urn:microsoft.com/office/officeart/2005/8/layout/orgChart1"/>
    <dgm:cxn modelId="{238BA203-3D23-4923-A51A-F5D12F1F665F}" type="presParOf" srcId="{E1D6C855-F27C-496F-ADA0-53FFC248B106}" destId="{BE2789B4-0A1C-42ED-83D7-8957F5914431}" srcOrd="0" destOrd="0" presId="urn:microsoft.com/office/officeart/2005/8/layout/orgChart1"/>
    <dgm:cxn modelId="{CED872FB-F256-4D06-A5DB-24B8CA5D8A4B}" type="presParOf" srcId="{BE2789B4-0A1C-42ED-83D7-8957F5914431}" destId="{3E5B40B2-4E52-4ACC-897F-E965E031C9FD}" srcOrd="0" destOrd="0" presId="urn:microsoft.com/office/officeart/2005/8/layout/orgChart1"/>
    <dgm:cxn modelId="{85BF9494-69B5-46B3-93BB-5E0D17403156}" type="presParOf" srcId="{BE2789B4-0A1C-42ED-83D7-8957F5914431}" destId="{D1ED1085-DFB7-49F1-B2D1-8D1C112B4009}" srcOrd="1" destOrd="0" presId="urn:microsoft.com/office/officeart/2005/8/layout/orgChart1"/>
    <dgm:cxn modelId="{7943EDC4-6F19-4377-8481-B0FF5A6D1A51}" type="presParOf" srcId="{E1D6C855-F27C-496F-ADA0-53FFC248B106}" destId="{601457FD-F291-4438-B36F-F282674EE4B4}" srcOrd="1" destOrd="0" presId="urn:microsoft.com/office/officeart/2005/8/layout/orgChart1"/>
    <dgm:cxn modelId="{EB7B7C97-4077-47FE-B1B6-D9676E7B946C}" type="presParOf" srcId="{E1D6C855-F27C-496F-ADA0-53FFC248B106}" destId="{2A498D7B-1420-4D8F-841C-ECCBB0AADB6E}" srcOrd="2" destOrd="0" presId="urn:microsoft.com/office/officeart/2005/8/layout/orgChart1"/>
    <dgm:cxn modelId="{EA821495-F3D7-46A8-8328-DC684BFFD1D3}" type="presParOf" srcId="{FAE524B6-4DF3-4F72-96BF-3B2CAFFB379E}" destId="{37F24266-14F9-40F1-B363-1003A92991BB}" srcOrd="2" destOrd="0" presId="urn:microsoft.com/office/officeart/2005/8/layout/orgChart1"/>
    <dgm:cxn modelId="{078CAEBB-C495-4275-8AC5-CF66630C7AD5}" type="presParOf" srcId="{FAE524B6-4DF3-4F72-96BF-3B2CAFFB379E}" destId="{853C62EB-1E07-46E3-AD37-005C89CAE67B}" srcOrd="3" destOrd="0" presId="urn:microsoft.com/office/officeart/2005/8/layout/orgChart1"/>
    <dgm:cxn modelId="{00EC1547-F3E4-4657-BA30-8A6BE8BD99D0}" type="presParOf" srcId="{853C62EB-1E07-46E3-AD37-005C89CAE67B}" destId="{CFC9E4C3-6D02-4D3C-986F-5EA4A695F449}" srcOrd="0" destOrd="0" presId="urn:microsoft.com/office/officeart/2005/8/layout/orgChart1"/>
    <dgm:cxn modelId="{F9067079-529E-4881-9372-D93CC8DDBAC3}" type="presParOf" srcId="{CFC9E4C3-6D02-4D3C-986F-5EA4A695F449}" destId="{D6B7E9A5-3460-4BE8-A15F-D6B3FA22C102}" srcOrd="0" destOrd="0" presId="urn:microsoft.com/office/officeart/2005/8/layout/orgChart1"/>
    <dgm:cxn modelId="{0243D20C-9D57-4B7F-B58A-E911A3525BBE}" type="presParOf" srcId="{CFC9E4C3-6D02-4D3C-986F-5EA4A695F449}" destId="{213119CC-EF2F-4686-8654-4D9F3B292102}" srcOrd="1" destOrd="0" presId="urn:microsoft.com/office/officeart/2005/8/layout/orgChart1"/>
    <dgm:cxn modelId="{33BB424A-1145-4457-9782-BBCA65BC34DE}" type="presParOf" srcId="{853C62EB-1E07-46E3-AD37-005C89CAE67B}" destId="{4170A5D7-0206-4BD7-994E-FA3389F960C8}" srcOrd="1" destOrd="0" presId="urn:microsoft.com/office/officeart/2005/8/layout/orgChart1"/>
    <dgm:cxn modelId="{E5FCA347-050F-4E4B-B5C4-AD363BDAE074}" type="presParOf" srcId="{4170A5D7-0206-4BD7-994E-FA3389F960C8}" destId="{7AE4D346-FE91-4EEB-9A3F-87402D7ADCCA}" srcOrd="0" destOrd="0" presId="urn:microsoft.com/office/officeart/2005/8/layout/orgChart1"/>
    <dgm:cxn modelId="{DE8F44EA-DA18-46D3-8F4F-BE99DF638292}" type="presParOf" srcId="{4170A5D7-0206-4BD7-994E-FA3389F960C8}" destId="{716A1B0F-96FB-4CFD-B72D-2C0A84DB4714}" srcOrd="1" destOrd="0" presId="urn:microsoft.com/office/officeart/2005/8/layout/orgChart1"/>
    <dgm:cxn modelId="{884A2740-63A3-4C7A-A076-EAB26A8E09BB}" type="presParOf" srcId="{716A1B0F-96FB-4CFD-B72D-2C0A84DB4714}" destId="{0FC3DB03-393F-4F7A-8147-0038AF726BDE}" srcOrd="0" destOrd="0" presId="urn:microsoft.com/office/officeart/2005/8/layout/orgChart1"/>
    <dgm:cxn modelId="{A9DF1180-2FA3-47F0-93C2-3B164EA808D2}" type="presParOf" srcId="{0FC3DB03-393F-4F7A-8147-0038AF726BDE}" destId="{C7364247-8FB6-49D3-A762-15BA6E92BFCA}" srcOrd="0" destOrd="0" presId="urn:microsoft.com/office/officeart/2005/8/layout/orgChart1"/>
    <dgm:cxn modelId="{C2A39737-E7C7-44BE-B69D-58A562EB99CA}" type="presParOf" srcId="{0FC3DB03-393F-4F7A-8147-0038AF726BDE}" destId="{0A6EF06D-F63E-4222-B610-51BE60653F2F}" srcOrd="1" destOrd="0" presId="urn:microsoft.com/office/officeart/2005/8/layout/orgChart1"/>
    <dgm:cxn modelId="{B2A98F5C-458E-4758-A273-6ECDBF38698D}" type="presParOf" srcId="{716A1B0F-96FB-4CFD-B72D-2C0A84DB4714}" destId="{943147A9-1261-4548-BEE5-C414F9A09D7A}" srcOrd="1" destOrd="0" presId="urn:microsoft.com/office/officeart/2005/8/layout/orgChart1"/>
    <dgm:cxn modelId="{3168351A-B0FC-41B8-8069-2A005D148592}" type="presParOf" srcId="{716A1B0F-96FB-4CFD-B72D-2C0A84DB4714}" destId="{6D56A78F-EB6B-4628-8AE3-8E12F7804A1A}" srcOrd="2" destOrd="0" presId="urn:microsoft.com/office/officeart/2005/8/layout/orgChart1"/>
    <dgm:cxn modelId="{6A2DD499-FDEF-4E41-A1F4-74BA344AA7F7}" type="presParOf" srcId="{4170A5D7-0206-4BD7-994E-FA3389F960C8}" destId="{50EBA9B4-9E21-479C-A433-AD6654B7D45F}" srcOrd="2" destOrd="0" presId="urn:microsoft.com/office/officeart/2005/8/layout/orgChart1"/>
    <dgm:cxn modelId="{FE7B8C77-DF0F-4695-B105-D088FABC677B}" type="presParOf" srcId="{4170A5D7-0206-4BD7-994E-FA3389F960C8}" destId="{317424C2-50D7-4F27-BE64-F0060196C23E}" srcOrd="3" destOrd="0" presId="urn:microsoft.com/office/officeart/2005/8/layout/orgChart1"/>
    <dgm:cxn modelId="{3239537D-BB87-4EE2-9343-BB65DE329BC8}" type="presParOf" srcId="{317424C2-50D7-4F27-BE64-F0060196C23E}" destId="{F13067AD-2624-4BFE-AA08-8230819362D2}" srcOrd="0" destOrd="0" presId="urn:microsoft.com/office/officeart/2005/8/layout/orgChart1"/>
    <dgm:cxn modelId="{75B27CE4-5555-4BBE-A5E5-4EA79C00CB80}" type="presParOf" srcId="{F13067AD-2624-4BFE-AA08-8230819362D2}" destId="{3045E6F2-6DC5-4E3C-9F55-55ED8826D799}" srcOrd="0" destOrd="0" presId="urn:microsoft.com/office/officeart/2005/8/layout/orgChart1"/>
    <dgm:cxn modelId="{DD69034E-9DEB-48BF-AA85-927891F56A5C}" type="presParOf" srcId="{F13067AD-2624-4BFE-AA08-8230819362D2}" destId="{94801EE0-3247-461F-A686-EE13EC15FBA9}" srcOrd="1" destOrd="0" presId="urn:microsoft.com/office/officeart/2005/8/layout/orgChart1"/>
    <dgm:cxn modelId="{17A0C579-17C6-476F-BB21-A395771541B4}" type="presParOf" srcId="{317424C2-50D7-4F27-BE64-F0060196C23E}" destId="{A171A08A-EB37-46F2-A868-FAF10EB92CF1}" srcOrd="1" destOrd="0" presId="urn:microsoft.com/office/officeart/2005/8/layout/orgChart1"/>
    <dgm:cxn modelId="{160EB7BA-F13E-4ED2-9FBB-8C8A71EFC053}" type="presParOf" srcId="{317424C2-50D7-4F27-BE64-F0060196C23E}" destId="{3B9DA96B-CE6C-40CA-8E4F-BC979440A43A}" srcOrd="2" destOrd="0" presId="urn:microsoft.com/office/officeart/2005/8/layout/orgChart1"/>
    <dgm:cxn modelId="{19477A25-CCD1-441D-B67E-57F1B75C8518}" type="presParOf" srcId="{853C62EB-1E07-46E3-AD37-005C89CAE67B}" destId="{5F44638B-8446-4FD4-A203-AB90FF6C6781}" srcOrd="2" destOrd="0" presId="urn:microsoft.com/office/officeart/2005/8/layout/orgChart1"/>
    <dgm:cxn modelId="{9775D96B-61F6-4034-8686-A403B4F33235}" type="presParOf" srcId="{6ABCF3E5-AE48-4C70-A93A-BC9ABE736D78}" destId="{D74D8754-539A-4DEF-A0AC-F87B3BC1C2D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BA9B4-9E21-479C-A433-AD6654B7D45F}">
      <dsp:nvSpPr>
        <dsp:cNvPr id="0" name=""/>
        <dsp:cNvSpPr/>
      </dsp:nvSpPr>
      <dsp:spPr>
        <a:xfrm>
          <a:off x="4257273" y="2400597"/>
          <a:ext cx="1199346" cy="416302"/>
        </a:xfrm>
        <a:custGeom>
          <a:avLst/>
          <a:gdLst/>
          <a:ahLst/>
          <a:cxnLst/>
          <a:rect l="0" t="0" r="0" b="0"/>
          <a:pathLst>
            <a:path>
              <a:moveTo>
                <a:pt x="0" y="0"/>
              </a:moveTo>
              <a:lnTo>
                <a:pt x="0" y="208151"/>
              </a:lnTo>
              <a:lnTo>
                <a:pt x="1199346" y="208151"/>
              </a:lnTo>
              <a:lnTo>
                <a:pt x="1199346" y="4163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E4D346-FE91-4EEB-9A3F-87402D7ADCCA}">
      <dsp:nvSpPr>
        <dsp:cNvPr id="0" name=""/>
        <dsp:cNvSpPr/>
      </dsp:nvSpPr>
      <dsp:spPr>
        <a:xfrm>
          <a:off x="3057926" y="2400597"/>
          <a:ext cx="1199346" cy="416302"/>
        </a:xfrm>
        <a:custGeom>
          <a:avLst/>
          <a:gdLst/>
          <a:ahLst/>
          <a:cxnLst/>
          <a:rect l="0" t="0" r="0" b="0"/>
          <a:pathLst>
            <a:path>
              <a:moveTo>
                <a:pt x="1199346" y="0"/>
              </a:moveTo>
              <a:lnTo>
                <a:pt x="1199346" y="208151"/>
              </a:lnTo>
              <a:lnTo>
                <a:pt x="0" y="208151"/>
              </a:lnTo>
              <a:lnTo>
                <a:pt x="0" y="4163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F24266-14F9-40F1-B363-1003A92991BB}">
      <dsp:nvSpPr>
        <dsp:cNvPr id="0" name=""/>
        <dsp:cNvSpPr/>
      </dsp:nvSpPr>
      <dsp:spPr>
        <a:xfrm>
          <a:off x="3057926" y="993100"/>
          <a:ext cx="1199346" cy="416302"/>
        </a:xfrm>
        <a:custGeom>
          <a:avLst/>
          <a:gdLst/>
          <a:ahLst/>
          <a:cxnLst/>
          <a:rect l="0" t="0" r="0" b="0"/>
          <a:pathLst>
            <a:path>
              <a:moveTo>
                <a:pt x="0" y="0"/>
              </a:moveTo>
              <a:lnTo>
                <a:pt x="0" y="208151"/>
              </a:lnTo>
              <a:lnTo>
                <a:pt x="1199346" y="208151"/>
              </a:lnTo>
              <a:lnTo>
                <a:pt x="1199346" y="41630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E0C300-BBE7-4647-A7BF-6C1FA8629929}">
      <dsp:nvSpPr>
        <dsp:cNvPr id="0" name=""/>
        <dsp:cNvSpPr/>
      </dsp:nvSpPr>
      <dsp:spPr>
        <a:xfrm>
          <a:off x="1858580" y="993100"/>
          <a:ext cx="1199346" cy="416302"/>
        </a:xfrm>
        <a:custGeom>
          <a:avLst/>
          <a:gdLst/>
          <a:ahLst/>
          <a:cxnLst/>
          <a:rect l="0" t="0" r="0" b="0"/>
          <a:pathLst>
            <a:path>
              <a:moveTo>
                <a:pt x="1199346" y="0"/>
              </a:moveTo>
              <a:lnTo>
                <a:pt x="1199346" y="208151"/>
              </a:lnTo>
              <a:lnTo>
                <a:pt x="0" y="208151"/>
              </a:lnTo>
              <a:lnTo>
                <a:pt x="0" y="41630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8490B0-5F46-4D6E-AD31-A8C4D66DE8FE}">
      <dsp:nvSpPr>
        <dsp:cNvPr id="0" name=""/>
        <dsp:cNvSpPr/>
      </dsp:nvSpPr>
      <dsp:spPr>
        <a:xfrm>
          <a:off x="2066731" y="1904"/>
          <a:ext cx="1982390" cy="99119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500" b="1" i="0" u="none" strike="noStrike" kern="1200" cap="none" normalizeH="0" baseline="0" smtClean="0">
              <a:ln>
                <a:noFill/>
              </a:ln>
              <a:solidFill>
                <a:srgbClr val="000000"/>
              </a:solidFill>
              <a:effectLst/>
              <a:latin typeface="Arial" pitchFamily="34" charset="0"/>
            </a:rPr>
            <a:t>Data</a:t>
          </a:r>
          <a:endParaRPr kumimoji="0" lang="en-US" sz="2500" b="0" i="0" u="none" strike="noStrike" kern="1200" cap="none" normalizeH="0" baseline="0" smtClean="0">
            <a:ln>
              <a:noFill/>
            </a:ln>
            <a:solidFill>
              <a:schemeClr val="tx1"/>
            </a:solidFill>
            <a:effectLst/>
            <a:latin typeface="Tahoma" pitchFamily="34" charset="0"/>
          </a:endParaRPr>
        </a:p>
      </dsp:txBody>
      <dsp:txXfrm>
        <a:off x="2066731" y="1904"/>
        <a:ext cx="1982390" cy="991195"/>
      </dsp:txXfrm>
    </dsp:sp>
    <dsp:sp modelId="{3E5B40B2-4E52-4ACC-897F-E965E031C9FD}">
      <dsp:nvSpPr>
        <dsp:cNvPr id="0" name=""/>
        <dsp:cNvSpPr/>
      </dsp:nvSpPr>
      <dsp:spPr>
        <a:xfrm>
          <a:off x="867385" y="1409402"/>
          <a:ext cx="1982390" cy="99119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500" b="1" i="0" u="none" strike="noStrike" kern="1200" cap="none" normalizeH="0" baseline="0" smtClean="0">
              <a:ln>
                <a:noFill/>
              </a:ln>
              <a:solidFill>
                <a:srgbClr val="000000"/>
              </a:solidFill>
              <a:effectLst/>
              <a:latin typeface="Arial" pitchFamily="34" charset="0"/>
            </a:rPr>
            <a:t>Qualitative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500" b="1" i="0" u="none" strike="noStrike" kern="1200" cap="none" normalizeH="0" baseline="0" smtClean="0">
              <a:ln>
                <a:noFill/>
              </a:ln>
              <a:solidFill>
                <a:srgbClr val="000000"/>
              </a:solidFill>
              <a:effectLst/>
              <a:latin typeface="Arial" pitchFamily="34" charset="0"/>
            </a:rPr>
            <a:t>(Categorical)</a:t>
          </a:r>
          <a:endParaRPr kumimoji="0" lang="en-US" sz="2500" b="1" i="0" u="none" strike="noStrike" kern="1200" cap="none" normalizeH="0" baseline="0" smtClean="0">
            <a:ln>
              <a:noFill/>
            </a:ln>
            <a:solidFill>
              <a:srgbClr val="000000"/>
            </a:solidFill>
            <a:effectLst/>
            <a:latin typeface="Tahoma" pitchFamily="34" charset="0"/>
          </a:endParaRPr>
        </a:p>
      </dsp:txBody>
      <dsp:txXfrm>
        <a:off x="867385" y="1409402"/>
        <a:ext cx="1982390" cy="991195"/>
      </dsp:txXfrm>
    </dsp:sp>
    <dsp:sp modelId="{D6B7E9A5-3460-4BE8-A15F-D6B3FA22C102}">
      <dsp:nvSpPr>
        <dsp:cNvPr id="0" name=""/>
        <dsp:cNvSpPr/>
      </dsp:nvSpPr>
      <dsp:spPr>
        <a:xfrm>
          <a:off x="3266077" y="1409402"/>
          <a:ext cx="1982390" cy="99119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500" b="1" i="0" u="none" strike="noStrike" kern="1200" cap="none" normalizeH="0" baseline="0" smtClean="0">
              <a:ln>
                <a:noFill/>
              </a:ln>
              <a:solidFill>
                <a:srgbClr val="474747"/>
              </a:solidFill>
              <a:effectLst/>
              <a:latin typeface="Arial" pitchFamily="34" charset="0"/>
            </a:rPr>
            <a:t>Quantitative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500" b="1" i="0" u="none" strike="noStrike" kern="1200" cap="none" normalizeH="0" baseline="0" smtClean="0">
              <a:ln>
                <a:noFill/>
              </a:ln>
              <a:solidFill>
                <a:srgbClr val="474747"/>
              </a:solidFill>
              <a:effectLst/>
              <a:latin typeface="Arial" pitchFamily="34" charset="0"/>
            </a:rPr>
            <a:t>(Numerical)</a:t>
          </a:r>
        </a:p>
      </dsp:txBody>
      <dsp:txXfrm>
        <a:off x="3266077" y="1409402"/>
        <a:ext cx="1982390" cy="991195"/>
      </dsp:txXfrm>
    </dsp:sp>
    <dsp:sp modelId="{C7364247-8FB6-49D3-A762-15BA6E92BFCA}">
      <dsp:nvSpPr>
        <dsp:cNvPr id="0" name=""/>
        <dsp:cNvSpPr/>
      </dsp:nvSpPr>
      <dsp:spPr>
        <a:xfrm>
          <a:off x="2066731" y="2816899"/>
          <a:ext cx="1982390" cy="99119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500" b="1" i="0" u="none" strike="noStrike" kern="1200" cap="none" normalizeH="0" baseline="0" smtClean="0">
              <a:ln>
                <a:noFill/>
              </a:ln>
              <a:solidFill>
                <a:srgbClr val="474747"/>
              </a:solidFill>
              <a:effectLst/>
              <a:latin typeface="Arial" pitchFamily="34" charset="0"/>
            </a:rPr>
            <a:t>Discrete</a:t>
          </a:r>
          <a:endParaRPr kumimoji="0" lang="en-US" sz="2500" b="0" i="0" u="none" strike="noStrike" kern="1200" cap="none" normalizeH="0" baseline="0" smtClean="0">
            <a:ln>
              <a:noFill/>
            </a:ln>
            <a:solidFill>
              <a:schemeClr val="tx1"/>
            </a:solidFill>
            <a:effectLst/>
            <a:latin typeface="Tahoma" pitchFamily="34" charset="0"/>
          </a:endParaRPr>
        </a:p>
      </dsp:txBody>
      <dsp:txXfrm>
        <a:off x="2066731" y="2816899"/>
        <a:ext cx="1982390" cy="991195"/>
      </dsp:txXfrm>
    </dsp:sp>
    <dsp:sp modelId="{3045E6F2-6DC5-4E3C-9F55-55ED8826D799}">
      <dsp:nvSpPr>
        <dsp:cNvPr id="0" name=""/>
        <dsp:cNvSpPr/>
      </dsp:nvSpPr>
      <dsp:spPr>
        <a:xfrm>
          <a:off x="4465424" y="2816899"/>
          <a:ext cx="1982390" cy="99119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500" b="1" i="0" u="none" strike="noStrike" kern="1200" cap="none" normalizeH="0" baseline="0" smtClean="0">
              <a:ln>
                <a:noFill/>
              </a:ln>
              <a:solidFill>
                <a:srgbClr val="474747"/>
              </a:solidFill>
              <a:effectLst/>
              <a:latin typeface="Arial" pitchFamily="34" charset="0"/>
            </a:rPr>
            <a:t>Continuous</a:t>
          </a:r>
          <a:endParaRPr kumimoji="0" lang="en-US" sz="2500" b="0" i="0" u="none" strike="noStrike" kern="1200" cap="none" normalizeH="0" baseline="0" smtClean="0">
            <a:ln>
              <a:noFill/>
            </a:ln>
            <a:solidFill>
              <a:schemeClr val="tx1"/>
            </a:solidFill>
            <a:effectLst/>
            <a:latin typeface="Tahoma" pitchFamily="34" charset="0"/>
          </a:endParaRPr>
        </a:p>
      </dsp:txBody>
      <dsp:txXfrm>
        <a:off x="4465424" y="2816899"/>
        <a:ext cx="1982390" cy="99119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7" name="Rectangle 5"/>
          <p:cNvSpPr>
            <a:spLocks noChangeArrowheads="1"/>
          </p:cNvSpPr>
          <p:nvPr/>
        </p:nvSpPr>
        <p:spPr bwMode="auto">
          <a:xfrm>
            <a:off x="76200" y="8824913"/>
            <a:ext cx="6705600"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078" name="Line 6"/>
          <p:cNvSpPr>
            <a:spLocks noChangeShapeType="1"/>
          </p:cNvSpPr>
          <p:nvPr/>
        </p:nvSpPr>
        <p:spPr bwMode="auto">
          <a:xfrm>
            <a:off x="828675" y="381000"/>
            <a:ext cx="56229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079" name="Line 7"/>
          <p:cNvSpPr>
            <a:spLocks noChangeShapeType="1"/>
          </p:cNvSpPr>
          <p:nvPr/>
        </p:nvSpPr>
        <p:spPr bwMode="auto">
          <a:xfrm>
            <a:off x="828675" y="8763000"/>
            <a:ext cx="56229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3080" name="Rectangle 8"/>
          <p:cNvSpPr>
            <a:spLocks noChangeArrowheads="1"/>
          </p:cNvSpPr>
          <p:nvPr/>
        </p:nvSpPr>
        <p:spPr bwMode="auto">
          <a:xfrm>
            <a:off x="71438" y="8818563"/>
            <a:ext cx="671512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0"/>
              </a:spcBef>
              <a:buClrTx/>
              <a:buSzTx/>
              <a:buFontTx/>
              <a:buNone/>
              <a:tabLst>
                <a:tab pos="285750" algn="l"/>
                <a:tab pos="6457950" algn="r"/>
              </a:tabLst>
            </a:pPr>
            <a:r>
              <a:rPr lang="en-US" sz="1000"/>
              <a:t>Business Statistics: A Decision-Making Approach, 6e	© 2005 Prentice-Hall, Inc.</a:t>
            </a:r>
          </a:p>
        </p:txBody>
      </p:sp>
      <p:sp>
        <p:nvSpPr>
          <p:cNvPr id="3081" name="Rectangle 9"/>
          <p:cNvSpPr>
            <a:spLocks noChangeArrowheads="1"/>
          </p:cNvSpPr>
          <p:nvPr/>
        </p:nvSpPr>
        <p:spPr bwMode="auto">
          <a:xfrm>
            <a:off x="71438" y="55563"/>
            <a:ext cx="6715125"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0"/>
              </a:spcBef>
              <a:buClrTx/>
              <a:buSzTx/>
              <a:buFontTx/>
              <a:buNone/>
              <a:tabLst>
                <a:tab pos="285750" algn="l"/>
                <a:tab pos="3257550" algn="ctr"/>
                <a:tab pos="6457950" algn="r"/>
              </a:tabLst>
            </a:pPr>
            <a:r>
              <a:rPr lang="en-US" sz="1200"/>
              <a:t>	Chapter 1	</a:t>
            </a:r>
            <a:r>
              <a:rPr lang="en-US" sz="1200" b="1"/>
              <a:t>Student Lecture Notes</a:t>
            </a:r>
            <a:r>
              <a:rPr lang="en-US" sz="1200"/>
              <a:t>	 1-</a:t>
            </a:r>
            <a:fld id="{3FBB262C-512A-4CEF-9B9A-B29E6970BDE8}" type="slidenum">
              <a:rPr lang="en-US" sz="1200"/>
              <a:pPr eaLnBrk="0" hangingPunct="0">
                <a:spcBef>
                  <a:spcPct val="0"/>
                </a:spcBef>
                <a:buClrTx/>
                <a:buSzTx/>
                <a:buFontTx/>
                <a:buNone/>
                <a:tabLst>
                  <a:tab pos="285750" algn="l"/>
                  <a:tab pos="3257550" algn="ctr"/>
                  <a:tab pos="6457950" algn="r"/>
                </a:tabLst>
              </a:pPr>
              <a:t>‹#›</a:t>
            </a:fld>
            <a:endParaRPr lang="en-US" sz="1200"/>
          </a:p>
        </p:txBody>
      </p:sp>
    </p:spTree>
    <p:extLst>
      <p:ext uri="{BB962C8B-B14F-4D97-AF65-F5344CB8AC3E}">
        <p14:creationId xmlns:p14="http://schemas.microsoft.com/office/powerpoint/2010/main" val="4707120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34290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smtClean="0"/>
              <a:t>Click to edit Master notes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1" name="Rectangle 3"/>
          <p:cNvSpPr>
            <a:spLocks noGrp="1" noRot="1" noChangeAspect="1" noChangeArrowheads="1" noTextEdit="1"/>
          </p:cNvSpPr>
          <p:nvPr>
            <p:ph type="sldImg" idx="2"/>
          </p:nvPr>
        </p:nvSpPr>
        <p:spPr bwMode="auto">
          <a:xfrm>
            <a:off x="1447800" y="457200"/>
            <a:ext cx="4181475" cy="2889250"/>
          </a:xfrm>
          <a:prstGeom prst="rect">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52" name="Line 4"/>
          <p:cNvSpPr>
            <a:spLocks noChangeShapeType="1"/>
          </p:cNvSpPr>
          <p:nvPr/>
        </p:nvSpPr>
        <p:spPr bwMode="auto">
          <a:xfrm>
            <a:off x="1120775" y="3581400"/>
            <a:ext cx="4657725"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53" name="Line 5"/>
          <p:cNvSpPr>
            <a:spLocks noChangeShapeType="1"/>
          </p:cNvSpPr>
          <p:nvPr/>
        </p:nvSpPr>
        <p:spPr bwMode="auto">
          <a:xfrm>
            <a:off x="1120775" y="3886200"/>
            <a:ext cx="4657725"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54" name="Line 6"/>
          <p:cNvSpPr>
            <a:spLocks noChangeShapeType="1"/>
          </p:cNvSpPr>
          <p:nvPr/>
        </p:nvSpPr>
        <p:spPr bwMode="auto">
          <a:xfrm>
            <a:off x="1120775" y="4191000"/>
            <a:ext cx="4657725"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55" name="Line 7"/>
          <p:cNvSpPr>
            <a:spLocks noChangeShapeType="1"/>
          </p:cNvSpPr>
          <p:nvPr/>
        </p:nvSpPr>
        <p:spPr bwMode="auto">
          <a:xfrm>
            <a:off x="1120775" y="4495800"/>
            <a:ext cx="4657725"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56" name="Line 8"/>
          <p:cNvSpPr>
            <a:spLocks noChangeShapeType="1"/>
          </p:cNvSpPr>
          <p:nvPr/>
        </p:nvSpPr>
        <p:spPr bwMode="auto">
          <a:xfrm>
            <a:off x="1120775" y="4800600"/>
            <a:ext cx="4657725"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57" name="Line 9"/>
          <p:cNvSpPr>
            <a:spLocks noChangeShapeType="1"/>
          </p:cNvSpPr>
          <p:nvPr/>
        </p:nvSpPr>
        <p:spPr bwMode="auto">
          <a:xfrm>
            <a:off x="1120775" y="5105400"/>
            <a:ext cx="4657725"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58" name="Line 10"/>
          <p:cNvSpPr>
            <a:spLocks noChangeShapeType="1"/>
          </p:cNvSpPr>
          <p:nvPr/>
        </p:nvSpPr>
        <p:spPr bwMode="auto">
          <a:xfrm>
            <a:off x="1120775" y="5105400"/>
            <a:ext cx="4657725"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59" name="Line 11"/>
          <p:cNvSpPr>
            <a:spLocks noChangeShapeType="1"/>
          </p:cNvSpPr>
          <p:nvPr/>
        </p:nvSpPr>
        <p:spPr bwMode="auto">
          <a:xfrm>
            <a:off x="1120775" y="5410200"/>
            <a:ext cx="4657725"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60" name="Line 12"/>
          <p:cNvSpPr>
            <a:spLocks noChangeShapeType="1"/>
          </p:cNvSpPr>
          <p:nvPr/>
        </p:nvSpPr>
        <p:spPr bwMode="auto">
          <a:xfrm>
            <a:off x="1120775" y="5715000"/>
            <a:ext cx="4657725"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61" name="Line 13"/>
          <p:cNvSpPr>
            <a:spLocks noChangeShapeType="1"/>
          </p:cNvSpPr>
          <p:nvPr/>
        </p:nvSpPr>
        <p:spPr bwMode="auto">
          <a:xfrm>
            <a:off x="1120775" y="6019800"/>
            <a:ext cx="4657725"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62" name="Line 14"/>
          <p:cNvSpPr>
            <a:spLocks noChangeShapeType="1"/>
          </p:cNvSpPr>
          <p:nvPr/>
        </p:nvSpPr>
        <p:spPr bwMode="auto">
          <a:xfrm>
            <a:off x="1120775" y="6324600"/>
            <a:ext cx="4657725"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63" name="Line 15"/>
          <p:cNvSpPr>
            <a:spLocks noChangeShapeType="1"/>
          </p:cNvSpPr>
          <p:nvPr/>
        </p:nvSpPr>
        <p:spPr bwMode="auto">
          <a:xfrm>
            <a:off x="1120775" y="6629400"/>
            <a:ext cx="4657725"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64" name="Line 16"/>
          <p:cNvSpPr>
            <a:spLocks noChangeShapeType="1"/>
          </p:cNvSpPr>
          <p:nvPr/>
        </p:nvSpPr>
        <p:spPr bwMode="auto">
          <a:xfrm>
            <a:off x="1120775" y="6934200"/>
            <a:ext cx="4657725"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65" name="Line 17"/>
          <p:cNvSpPr>
            <a:spLocks noChangeShapeType="1"/>
          </p:cNvSpPr>
          <p:nvPr/>
        </p:nvSpPr>
        <p:spPr bwMode="auto">
          <a:xfrm>
            <a:off x="1120775" y="7239000"/>
            <a:ext cx="4657725"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66" name="Line 18"/>
          <p:cNvSpPr>
            <a:spLocks noChangeShapeType="1"/>
          </p:cNvSpPr>
          <p:nvPr/>
        </p:nvSpPr>
        <p:spPr bwMode="auto">
          <a:xfrm>
            <a:off x="1120775" y="7543800"/>
            <a:ext cx="4657725"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67" name="Line 19"/>
          <p:cNvSpPr>
            <a:spLocks noChangeShapeType="1"/>
          </p:cNvSpPr>
          <p:nvPr/>
        </p:nvSpPr>
        <p:spPr bwMode="auto">
          <a:xfrm>
            <a:off x="1120775" y="7848600"/>
            <a:ext cx="4657725"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68" name="Line 20"/>
          <p:cNvSpPr>
            <a:spLocks noChangeShapeType="1"/>
          </p:cNvSpPr>
          <p:nvPr/>
        </p:nvSpPr>
        <p:spPr bwMode="auto">
          <a:xfrm>
            <a:off x="1120775" y="8153400"/>
            <a:ext cx="4657725"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69" name="Line 21"/>
          <p:cNvSpPr>
            <a:spLocks noChangeShapeType="1"/>
          </p:cNvSpPr>
          <p:nvPr/>
        </p:nvSpPr>
        <p:spPr bwMode="auto">
          <a:xfrm>
            <a:off x="1120775" y="8458200"/>
            <a:ext cx="4657725"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70" name="Line 22"/>
          <p:cNvSpPr>
            <a:spLocks noChangeShapeType="1"/>
          </p:cNvSpPr>
          <p:nvPr/>
        </p:nvSpPr>
        <p:spPr bwMode="auto">
          <a:xfrm>
            <a:off x="523875" y="381000"/>
            <a:ext cx="58515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71" name="Rectangle 23"/>
          <p:cNvSpPr>
            <a:spLocks noChangeArrowheads="1"/>
          </p:cNvSpPr>
          <p:nvPr/>
        </p:nvSpPr>
        <p:spPr bwMode="auto">
          <a:xfrm>
            <a:off x="77788" y="8824913"/>
            <a:ext cx="670242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0"/>
              </a:spcBef>
              <a:buClrTx/>
              <a:buSzTx/>
              <a:buFontTx/>
              <a:buNone/>
              <a:tabLst>
                <a:tab pos="285750" algn="l"/>
                <a:tab pos="6457950" algn="r"/>
              </a:tabLst>
            </a:pPr>
            <a:r>
              <a:rPr lang="en-US" sz="1000"/>
              <a:t>Business Statistics: A Decision-Making Approach, 6e	© 2005 Prentice-Hall, Inc.</a:t>
            </a:r>
          </a:p>
        </p:txBody>
      </p:sp>
      <p:sp>
        <p:nvSpPr>
          <p:cNvPr id="2072" name="Line 24"/>
          <p:cNvSpPr>
            <a:spLocks noChangeShapeType="1"/>
          </p:cNvSpPr>
          <p:nvPr/>
        </p:nvSpPr>
        <p:spPr bwMode="auto">
          <a:xfrm>
            <a:off x="523875" y="8763000"/>
            <a:ext cx="58515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073" name="Rectangle 25"/>
          <p:cNvSpPr>
            <a:spLocks noChangeArrowheads="1"/>
          </p:cNvSpPr>
          <p:nvPr/>
        </p:nvSpPr>
        <p:spPr bwMode="auto">
          <a:xfrm>
            <a:off x="77788" y="61913"/>
            <a:ext cx="6702425"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0"/>
              </a:spcBef>
              <a:buClrTx/>
              <a:buSzTx/>
              <a:buFontTx/>
              <a:buNone/>
              <a:tabLst>
                <a:tab pos="285750" algn="l"/>
                <a:tab pos="3257550" algn="ctr"/>
                <a:tab pos="6457950" algn="r"/>
              </a:tabLst>
            </a:pPr>
            <a:r>
              <a:rPr lang="en-US" sz="1200"/>
              <a:t>	Chapter 1	</a:t>
            </a:r>
            <a:r>
              <a:rPr lang="en-US" sz="1200" b="1"/>
              <a:t>Instructor Notes</a:t>
            </a:r>
            <a:r>
              <a:rPr lang="en-US" sz="1200"/>
              <a:t>	1-</a:t>
            </a:r>
            <a:fld id="{C1732318-0C78-4EE6-B1F8-89E602F28AA4}" type="slidenum">
              <a:rPr lang="en-US" sz="1200"/>
              <a:pPr eaLnBrk="0" hangingPunct="0">
                <a:spcBef>
                  <a:spcPct val="0"/>
                </a:spcBef>
                <a:buClrTx/>
                <a:buSzTx/>
                <a:buFontTx/>
                <a:buNone/>
                <a:tabLst>
                  <a:tab pos="285750" algn="l"/>
                  <a:tab pos="3257550" algn="ctr"/>
                  <a:tab pos="6457950" algn="r"/>
                </a:tabLst>
              </a:pPr>
              <a:t>‹#›</a:t>
            </a:fld>
            <a:endParaRPr lang="en-US" sz="1200"/>
          </a:p>
        </p:txBody>
      </p:sp>
    </p:spTree>
    <p:extLst>
      <p:ext uri="{BB962C8B-B14F-4D97-AF65-F5344CB8AC3E}">
        <p14:creationId xmlns:p14="http://schemas.microsoft.com/office/powerpoint/2010/main" val="39463454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4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4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4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4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xfrm>
            <a:off x="1150938" y="692150"/>
            <a:ext cx="4556125" cy="3416300"/>
          </a:xfrm>
          <a:ln cap="flat"/>
        </p:spPr>
      </p:sp>
      <p:sp>
        <p:nvSpPr>
          <p:cNvPr id="166915" name="Rectangle 3"/>
          <p:cNvSpPr>
            <a:spLocks noGrp="1" noChangeArrowheads="1"/>
          </p:cNvSpPr>
          <p:nvPr>
            <p:ph type="body" idx="1"/>
          </p:nvPr>
        </p:nvSpPr>
        <p:spPr>
          <a:xfrm>
            <a:off x="912813" y="4341813"/>
            <a:ext cx="5030787" cy="4114800"/>
          </a:xfrm>
          <a:ln/>
        </p:spPr>
        <p:txBody>
          <a:bodyPr lIns="93663" tIns="46038" rIns="93663" bIns="46038"/>
          <a:lstStyle/>
          <a:p>
            <a:endParaRPr lang="tr-T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7522" name="Rectangle 2"/>
          <p:cNvSpPr>
            <a:spLocks noGrp="1" noChangeArrowheads="1"/>
          </p:cNvSpPr>
          <p:nvPr>
            <p:ph type="ctrTitle"/>
          </p:nvPr>
        </p:nvSpPr>
        <p:spPr>
          <a:xfrm>
            <a:off x="1066800" y="1676400"/>
            <a:ext cx="7772400" cy="704850"/>
          </a:xfrm>
        </p:spPr>
        <p:txBody>
          <a:bodyPr/>
          <a:lstStyle>
            <a:lvl1pPr>
              <a:defRPr/>
            </a:lvl1pPr>
          </a:lstStyle>
          <a:p>
            <a:pPr lvl="0"/>
            <a:r>
              <a:rPr lang="en-US" noProof="0" smtClean="0"/>
              <a:t>Click to edit Master title style</a:t>
            </a:r>
          </a:p>
        </p:txBody>
      </p:sp>
      <p:sp>
        <p:nvSpPr>
          <p:cNvPr id="107524" name="Rectangle 4"/>
          <p:cNvSpPr>
            <a:spLocks noGrp="1" noChangeArrowheads="1"/>
          </p:cNvSpPr>
          <p:nvPr>
            <p:ph type="ftr" sz="quarter" idx="3"/>
          </p:nvPr>
        </p:nvSpPr>
        <p:spPr/>
        <p:txBody>
          <a:bodyPr/>
          <a:lstStyle>
            <a:lvl1pPr>
              <a:defRPr/>
            </a:lvl1pPr>
          </a:lstStyle>
          <a:p>
            <a:r>
              <a:rPr lang="en-US"/>
              <a:t>A Course In Business Statistics, 4th © 2006 Prentice-Hall, Inc.</a:t>
            </a:r>
          </a:p>
        </p:txBody>
      </p:sp>
      <p:sp>
        <p:nvSpPr>
          <p:cNvPr id="107525" name="Rectangle 5"/>
          <p:cNvSpPr>
            <a:spLocks noGrp="1" noChangeArrowheads="1"/>
          </p:cNvSpPr>
          <p:nvPr>
            <p:ph type="sldNum" sz="quarter" idx="4"/>
          </p:nvPr>
        </p:nvSpPr>
        <p:spPr>
          <a:xfrm>
            <a:off x="6858000" y="6400800"/>
            <a:ext cx="2133600" cy="320675"/>
          </a:xfrm>
        </p:spPr>
        <p:txBody>
          <a:bodyPr/>
          <a:lstStyle>
            <a:lvl1pPr>
              <a:defRPr/>
            </a:lvl1pPr>
          </a:lstStyle>
          <a:p>
            <a:r>
              <a:rPr lang="en-US"/>
              <a:t>Chap 1-</a:t>
            </a:r>
            <a:fld id="{A09FE341-1B05-4928-90F4-51ED8C96BA96}" type="slidenum">
              <a:rPr lang="en-US"/>
              <a:pPr/>
              <a:t>‹#›</a:t>
            </a:fld>
            <a:endParaRPr lang="en-US"/>
          </a:p>
        </p:txBody>
      </p:sp>
      <p:pic>
        <p:nvPicPr>
          <p:cNvPr id="107526" name="Picture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2400" y="2057400"/>
            <a:ext cx="8839200" cy="119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527" name="Rectangle 7"/>
          <p:cNvSpPr>
            <a:spLocks noChangeArrowheads="1"/>
          </p:cNvSpPr>
          <p:nvPr/>
        </p:nvSpPr>
        <p:spPr bwMode="auto">
          <a:xfrm>
            <a:off x="457200" y="3200400"/>
            <a:ext cx="80772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42" tIns="42672" rIns="85342" bIns="42672"/>
          <a:lstStyle/>
          <a:p>
            <a:pPr algn="ctr" defTabSz="852488"/>
            <a:endParaRPr lang="tr-TR" sz="2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nodePh="1">
                                  <p:stCondLst>
                                    <p:cond delay="0"/>
                                  </p:stCondLst>
                                  <p:endCondLst>
                                    <p:cond evt="begin" delay="0">
                                      <p:tn val="5"/>
                                    </p:cond>
                                  </p:endCondLst>
                                  <p:childTnLst>
                                    <p:set>
                                      <p:cBhvr>
                                        <p:cTn id="6" dur="1" fill="hold">
                                          <p:stCondLst>
                                            <p:cond delay="0"/>
                                          </p:stCondLst>
                                        </p:cTn>
                                        <p:tgtEl>
                                          <p:spTgt spid="107527">
                                            <p:txEl>
                                              <p:pRg st="0" end="0"/>
                                            </p:txEl>
                                          </p:spTgt>
                                        </p:tgtEl>
                                        <p:attrNameLst>
                                          <p:attrName>style.visibility</p:attrName>
                                        </p:attrNameLst>
                                      </p:cBhvr>
                                      <p:to>
                                        <p:strVal val="visible"/>
                                      </p:to>
                                    </p:set>
                                    <p:anim calcmode="lin" valueType="num">
                                      <p:cBhvr additive="base">
                                        <p:cTn id="7" dur="500" fill="hold"/>
                                        <p:tgtEl>
                                          <p:spTgt spid="10752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752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7" grpId="0" build="p" autoUpdateAnimBg="0">
        <p:tmplLst>
          <p:tmpl lvl="1">
            <p:tnLst>
              <p:par>
                <p:cTn presetID="2" presetClass="entr" presetSubtype="8" fill="hold" nodeType="clickEffect">
                  <p:stCondLst>
                    <p:cond delay="0"/>
                  </p:stCondLst>
                  <p:childTnLst>
                    <p:set>
                      <p:cBhvr>
                        <p:cTn dur="1" fill="hold">
                          <p:stCondLst>
                            <p:cond delay="0"/>
                          </p:stCondLst>
                        </p:cTn>
                        <p:tgtEl>
                          <p:spTgt spid="107527"/>
                        </p:tgtEl>
                        <p:attrNameLst>
                          <p:attrName>style.visibility</p:attrName>
                        </p:attrNameLst>
                      </p:cBhvr>
                      <p:to>
                        <p:strVal val="visible"/>
                      </p:to>
                    </p:set>
                    <p:anim calcmode="lin" valueType="num">
                      <p:cBhvr additive="base">
                        <p:cTn dur="500" fill="hold"/>
                        <p:tgtEl>
                          <p:spTgt spid="107527"/>
                        </p:tgtEl>
                        <p:attrNameLst>
                          <p:attrName>ppt_x</p:attrName>
                        </p:attrNameLst>
                      </p:cBhvr>
                      <p:tavLst>
                        <p:tav tm="0">
                          <p:val>
                            <p:strVal val="0-#ppt_w/2"/>
                          </p:val>
                        </p:tav>
                        <p:tav tm="100000">
                          <p:val>
                            <p:strVal val="#ppt_x"/>
                          </p:val>
                        </p:tav>
                      </p:tavLst>
                    </p:anim>
                    <p:anim calcmode="lin" valueType="num">
                      <p:cBhvr additive="base">
                        <p:cTn dur="500" fill="hold"/>
                        <p:tgtEl>
                          <p:spTgt spid="107527"/>
                        </p:tgtEl>
                        <p:attrNameLst>
                          <p:attrName>ppt_y</p:attrName>
                        </p:attrNameLst>
                      </p:cBhvr>
                      <p:tavLst>
                        <p:tav tm="0">
                          <p:val>
                            <p:strVal val="#ppt_y"/>
                          </p:val>
                        </p:tav>
                        <p:tav tm="100000">
                          <p:val>
                            <p:strVal val="#ppt_y"/>
                          </p:val>
                        </p:tav>
                      </p:tavLst>
                    </p:anim>
                  </p:childTnLst>
                </p:cTn>
              </p:par>
            </p:tnLst>
          </p:tmpl>
          <p:tmpl lvl="2">
            <p:tnLst>
              <p:par>
                <p:cTn presetID="2" presetClass="entr" presetSubtype="8" fill="hold" nodeType="withEffect">
                  <p:stCondLst>
                    <p:cond delay="0"/>
                  </p:stCondLst>
                  <p:childTnLst>
                    <p:set>
                      <p:cBhvr>
                        <p:cTn dur="1" fill="hold">
                          <p:stCondLst>
                            <p:cond delay="0"/>
                          </p:stCondLst>
                        </p:cTn>
                        <p:tgtEl>
                          <p:spTgt spid="107527"/>
                        </p:tgtEl>
                        <p:attrNameLst>
                          <p:attrName>style.visibility</p:attrName>
                        </p:attrNameLst>
                      </p:cBhvr>
                      <p:to>
                        <p:strVal val="visible"/>
                      </p:to>
                    </p:set>
                    <p:anim calcmode="lin" valueType="num">
                      <p:cBhvr additive="base">
                        <p:cTn dur="500" fill="hold"/>
                        <p:tgtEl>
                          <p:spTgt spid="107527"/>
                        </p:tgtEl>
                        <p:attrNameLst>
                          <p:attrName>ppt_x</p:attrName>
                        </p:attrNameLst>
                      </p:cBhvr>
                      <p:tavLst>
                        <p:tav tm="0">
                          <p:val>
                            <p:strVal val="0-#ppt_w/2"/>
                          </p:val>
                        </p:tav>
                        <p:tav tm="100000">
                          <p:val>
                            <p:strVal val="#ppt_x"/>
                          </p:val>
                        </p:tav>
                      </p:tavLst>
                    </p:anim>
                    <p:anim calcmode="lin" valueType="num">
                      <p:cBhvr additive="base">
                        <p:cTn dur="500" fill="hold"/>
                        <p:tgtEl>
                          <p:spTgt spid="107527"/>
                        </p:tgtEl>
                        <p:attrNameLst>
                          <p:attrName>ppt_y</p:attrName>
                        </p:attrNameLst>
                      </p:cBhvr>
                      <p:tavLst>
                        <p:tav tm="0">
                          <p:val>
                            <p:strVal val="#ppt_y"/>
                          </p:val>
                        </p:tav>
                        <p:tav tm="100000">
                          <p:val>
                            <p:strVal val="#ppt_y"/>
                          </p:val>
                        </p:tav>
                      </p:tavLst>
                    </p:anim>
                  </p:childTnLst>
                </p:cTn>
              </p:par>
            </p:tnLst>
          </p:tmpl>
          <p:tmpl lvl="3">
            <p:tnLst>
              <p:par>
                <p:cTn presetID="2" presetClass="entr" presetSubtype="8" fill="hold" nodeType="withEffect">
                  <p:stCondLst>
                    <p:cond delay="0"/>
                  </p:stCondLst>
                  <p:childTnLst>
                    <p:set>
                      <p:cBhvr>
                        <p:cTn dur="1" fill="hold">
                          <p:stCondLst>
                            <p:cond delay="0"/>
                          </p:stCondLst>
                        </p:cTn>
                        <p:tgtEl>
                          <p:spTgt spid="107527"/>
                        </p:tgtEl>
                        <p:attrNameLst>
                          <p:attrName>style.visibility</p:attrName>
                        </p:attrNameLst>
                      </p:cBhvr>
                      <p:to>
                        <p:strVal val="visible"/>
                      </p:to>
                    </p:set>
                    <p:anim calcmode="lin" valueType="num">
                      <p:cBhvr additive="base">
                        <p:cTn dur="500" fill="hold"/>
                        <p:tgtEl>
                          <p:spTgt spid="107527"/>
                        </p:tgtEl>
                        <p:attrNameLst>
                          <p:attrName>ppt_x</p:attrName>
                        </p:attrNameLst>
                      </p:cBhvr>
                      <p:tavLst>
                        <p:tav tm="0">
                          <p:val>
                            <p:strVal val="0-#ppt_w/2"/>
                          </p:val>
                        </p:tav>
                        <p:tav tm="100000">
                          <p:val>
                            <p:strVal val="#ppt_x"/>
                          </p:val>
                        </p:tav>
                      </p:tavLst>
                    </p:anim>
                    <p:anim calcmode="lin" valueType="num">
                      <p:cBhvr additive="base">
                        <p:cTn dur="500" fill="hold"/>
                        <p:tgtEl>
                          <p:spTgt spid="107527"/>
                        </p:tgtEl>
                        <p:attrNameLst>
                          <p:attrName>ppt_y</p:attrName>
                        </p:attrNameLst>
                      </p:cBhvr>
                      <p:tavLst>
                        <p:tav tm="0">
                          <p:val>
                            <p:strVal val="#ppt_y"/>
                          </p:val>
                        </p:tav>
                        <p:tav tm="100000">
                          <p:val>
                            <p:strVal val="#ppt_y"/>
                          </p:val>
                        </p:tav>
                      </p:tavLst>
                    </p:anim>
                  </p:childTnLst>
                </p:cTn>
              </p:par>
            </p:tnLst>
          </p:tmpl>
          <p:tmpl lvl="4">
            <p:tnLst>
              <p:par>
                <p:cTn presetID="2" presetClass="entr" presetSubtype="8" fill="hold" nodeType="withEffect">
                  <p:stCondLst>
                    <p:cond delay="0"/>
                  </p:stCondLst>
                  <p:childTnLst>
                    <p:set>
                      <p:cBhvr>
                        <p:cTn dur="1" fill="hold">
                          <p:stCondLst>
                            <p:cond delay="0"/>
                          </p:stCondLst>
                        </p:cTn>
                        <p:tgtEl>
                          <p:spTgt spid="107527"/>
                        </p:tgtEl>
                        <p:attrNameLst>
                          <p:attrName>style.visibility</p:attrName>
                        </p:attrNameLst>
                      </p:cBhvr>
                      <p:to>
                        <p:strVal val="visible"/>
                      </p:to>
                    </p:set>
                    <p:anim calcmode="lin" valueType="num">
                      <p:cBhvr additive="base">
                        <p:cTn dur="500" fill="hold"/>
                        <p:tgtEl>
                          <p:spTgt spid="107527"/>
                        </p:tgtEl>
                        <p:attrNameLst>
                          <p:attrName>ppt_x</p:attrName>
                        </p:attrNameLst>
                      </p:cBhvr>
                      <p:tavLst>
                        <p:tav tm="0">
                          <p:val>
                            <p:strVal val="0-#ppt_w/2"/>
                          </p:val>
                        </p:tav>
                        <p:tav tm="100000">
                          <p:val>
                            <p:strVal val="#ppt_x"/>
                          </p:val>
                        </p:tav>
                      </p:tavLst>
                    </p:anim>
                    <p:anim calcmode="lin" valueType="num">
                      <p:cBhvr additive="base">
                        <p:cTn dur="500" fill="hold"/>
                        <p:tgtEl>
                          <p:spTgt spid="107527"/>
                        </p:tgtEl>
                        <p:attrNameLst>
                          <p:attrName>ppt_y</p:attrName>
                        </p:attrNameLst>
                      </p:cBhvr>
                      <p:tavLst>
                        <p:tav tm="0">
                          <p:val>
                            <p:strVal val="#ppt_y"/>
                          </p:val>
                        </p:tav>
                        <p:tav tm="100000">
                          <p:val>
                            <p:strVal val="#ppt_y"/>
                          </p:val>
                        </p:tav>
                      </p:tavLst>
                    </p:anim>
                  </p:childTnLst>
                </p:cTn>
              </p:par>
            </p:tnLst>
          </p:tmpl>
          <p:tmpl lvl="5">
            <p:tnLst>
              <p:par>
                <p:cTn presetID="2" presetClass="entr" presetSubtype="8" fill="hold" nodeType="withEffect">
                  <p:stCondLst>
                    <p:cond delay="0"/>
                  </p:stCondLst>
                  <p:childTnLst>
                    <p:set>
                      <p:cBhvr>
                        <p:cTn dur="1" fill="hold">
                          <p:stCondLst>
                            <p:cond delay="0"/>
                          </p:stCondLst>
                        </p:cTn>
                        <p:tgtEl>
                          <p:spTgt spid="107527"/>
                        </p:tgtEl>
                        <p:attrNameLst>
                          <p:attrName>style.visibility</p:attrName>
                        </p:attrNameLst>
                      </p:cBhvr>
                      <p:to>
                        <p:strVal val="visible"/>
                      </p:to>
                    </p:set>
                    <p:anim calcmode="lin" valueType="num">
                      <p:cBhvr additive="base">
                        <p:cTn dur="500" fill="hold"/>
                        <p:tgtEl>
                          <p:spTgt spid="107527"/>
                        </p:tgtEl>
                        <p:attrNameLst>
                          <p:attrName>ppt_x</p:attrName>
                        </p:attrNameLst>
                      </p:cBhvr>
                      <p:tavLst>
                        <p:tav tm="0">
                          <p:val>
                            <p:strVal val="0-#ppt_w/2"/>
                          </p:val>
                        </p:tav>
                        <p:tav tm="100000">
                          <p:val>
                            <p:strVal val="#ppt_x"/>
                          </p:val>
                        </p:tav>
                      </p:tavLst>
                    </p:anim>
                    <p:anim calcmode="lin" valueType="num">
                      <p:cBhvr additive="base">
                        <p:cTn dur="500" fill="hold"/>
                        <p:tgtEl>
                          <p:spTgt spid="10752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Slide Number Placeholder 3"/>
          <p:cNvSpPr>
            <a:spLocks noGrp="1"/>
          </p:cNvSpPr>
          <p:nvPr>
            <p:ph type="sldNum" sz="quarter" idx="10"/>
          </p:nvPr>
        </p:nvSpPr>
        <p:spPr/>
        <p:txBody>
          <a:bodyPr/>
          <a:lstStyle>
            <a:lvl1pPr>
              <a:defRPr/>
            </a:lvl1pPr>
          </a:lstStyle>
          <a:p>
            <a:r>
              <a:rPr lang="en-US"/>
              <a:t>Chap 1-</a:t>
            </a:r>
            <a:fld id="{70DE4030-E64C-4A6D-A403-0ADD33D8D6B9}" type="slidenum">
              <a:rPr lang="en-US"/>
              <a:pPr/>
              <a:t>‹#›</a:t>
            </a:fld>
            <a:endParaRPr lang="en-US"/>
          </a:p>
        </p:txBody>
      </p:sp>
      <p:sp>
        <p:nvSpPr>
          <p:cNvPr id="5" name="Footer Placeholder 4"/>
          <p:cNvSpPr>
            <a:spLocks noGrp="1"/>
          </p:cNvSpPr>
          <p:nvPr>
            <p:ph type="ftr" sz="quarter" idx="11"/>
          </p:nvPr>
        </p:nvSpPr>
        <p:spPr/>
        <p:txBody>
          <a:bodyPr/>
          <a:lstStyle>
            <a:lvl1pPr>
              <a:defRPr/>
            </a:lvl1pPr>
          </a:lstStyle>
          <a:p>
            <a:r>
              <a:rPr lang="en-US"/>
              <a:t>A Course In Business Statistics, 4th © 2006 Prentice-Hall, Inc.</a:t>
            </a:r>
          </a:p>
        </p:txBody>
      </p:sp>
    </p:spTree>
    <p:extLst>
      <p:ext uri="{BB962C8B-B14F-4D97-AF65-F5344CB8AC3E}">
        <p14:creationId xmlns:p14="http://schemas.microsoft.com/office/powerpoint/2010/main" val="904608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9900" y="381000"/>
            <a:ext cx="2019300" cy="5334000"/>
          </a:xfrm>
        </p:spPr>
        <p:txBody>
          <a:bodyPr vert="eaVert"/>
          <a:lstStyle/>
          <a:p>
            <a:r>
              <a:rPr lang="en-US" smtClean="0"/>
              <a:t>Click to edit Master title style</a:t>
            </a:r>
            <a:endParaRPr lang="tr-TR"/>
          </a:p>
        </p:txBody>
      </p:sp>
      <p:sp>
        <p:nvSpPr>
          <p:cNvPr id="3" name="Vertical Text Placeholder 2"/>
          <p:cNvSpPr>
            <a:spLocks noGrp="1"/>
          </p:cNvSpPr>
          <p:nvPr>
            <p:ph type="body" orient="vert" idx="1"/>
          </p:nvPr>
        </p:nvSpPr>
        <p:spPr>
          <a:xfrm>
            <a:off x="762000" y="381000"/>
            <a:ext cx="5905500" cy="5334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Slide Number Placeholder 3"/>
          <p:cNvSpPr>
            <a:spLocks noGrp="1"/>
          </p:cNvSpPr>
          <p:nvPr>
            <p:ph type="sldNum" sz="quarter" idx="10"/>
          </p:nvPr>
        </p:nvSpPr>
        <p:spPr/>
        <p:txBody>
          <a:bodyPr/>
          <a:lstStyle>
            <a:lvl1pPr>
              <a:defRPr/>
            </a:lvl1pPr>
          </a:lstStyle>
          <a:p>
            <a:r>
              <a:rPr lang="en-US"/>
              <a:t>Chap 1-</a:t>
            </a:r>
            <a:fld id="{A6B6326F-40FA-49C6-95DA-0A84BB060324}" type="slidenum">
              <a:rPr lang="en-US"/>
              <a:pPr/>
              <a:t>‹#›</a:t>
            </a:fld>
            <a:endParaRPr lang="en-US"/>
          </a:p>
        </p:txBody>
      </p:sp>
      <p:sp>
        <p:nvSpPr>
          <p:cNvPr id="5" name="Footer Placeholder 4"/>
          <p:cNvSpPr>
            <a:spLocks noGrp="1"/>
          </p:cNvSpPr>
          <p:nvPr>
            <p:ph type="ftr" sz="quarter" idx="11"/>
          </p:nvPr>
        </p:nvSpPr>
        <p:spPr/>
        <p:txBody>
          <a:bodyPr/>
          <a:lstStyle>
            <a:lvl1pPr>
              <a:defRPr/>
            </a:lvl1pPr>
          </a:lstStyle>
          <a:p>
            <a:r>
              <a:rPr lang="en-US"/>
              <a:t>A Course In Business Statistics, 4th © 2006 Prentice-Hall, Inc.</a:t>
            </a:r>
          </a:p>
        </p:txBody>
      </p:sp>
    </p:spTree>
    <p:extLst>
      <p:ext uri="{BB962C8B-B14F-4D97-AF65-F5344CB8AC3E}">
        <p14:creationId xmlns:p14="http://schemas.microsoft.com/office/powerpoint/2010/main" val="556440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0600" y="381000"/>
            <a:ext cx="7793038" cy="762000"/>
          </a:xfrm>
        </p:spPr>
        <p:txBody>
          <a:bodyPr/>
          <a:lstStyle/>
          <a:p>
            <a:r>
              <a:rPr lang="en-US" smtClean="0"/>
              <a:t>Click to edit Master title style</a:t>
            </a:r>
            <a:endParaRPr lang="tr-TR"/>
          </a:p>
        </p:txBody>
      </p:sp>
      <p:sp>
        <p:nvSpPr>
          <p:cNvPr id="3" name="Text Placeholder 2"/>
          <p:cNvSpPr>
            <a:spLocks noGrp="1"/>
          </p:cNvSpPr>
          <p:nvPr>
            <p:ph type="body" sz="half" idx="1"/>
          </p:nvPr>
        </p:nvSpPr>
        <p:spPr>
          <a:xfrm>
            <a:off x="762000" y="1600200"/>
            <a:ext cx="39624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half" idx="2"/>
          </p:nvPr>
        </p:nvSpPr>
        <p:spPr>
          <a:xfrm>
            <a:off x="4876800" y="1600200"/>
            <a:ext cx="39624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Slide Number Placeholder 4"/>
          <p:cNvSpPr>
            <a:spLocks noGrp="1"/>
          </p:cNvSpPr>
          <p:nvPr>
            <p:ph type="sldNum" sz="quarter" idx="10"/>
          </p:nvPr>
        </p:nvSpPr>
        <p:spPr>
          <a:xfrm>
            <a:off x="7086600" y="6400800"/>
            <a:ext cx="1905000" cy="309563"/>
          </a:xfrm>
        </p:spPr>
        <p:txBody>
          <a:bodyPr/>
          <a:lstStyle>
            <a:lvl1pPr>
              <a:defRPr/>
            </a:lvl1pPr>
          </a:lstStyle>
          <a:p>
            <a:r>
              <a:rPr lang="en-US"/>
              <a:t>Chap 1-</a:t>
            </a:r>
            <a:fld id="{4F3AB788-C8E6-4405-87F8-69520EF8D90A}" type="slidenum">
              <a:rPr lang="en-US"/>
              <a:pPr/>
              <a:t>‹#›</a:t>
            </a:fld>
            <a:endParaRPr lang="en-US"/>
          </a:p>
        </p:txBody>
      </p:sp>
      <p:sp>
        <p:nvSpPr>
          <p:cNvPr id="6" name="Footer Placeholder 5"/>
          <p:cNvSpPr>
            <a:spLocks noGrp="1"/>
          </p:cNvSpPr>
          <p:nvPr>
            <p:ph type="ftr" sz="quarter" idx="11"/>
          </p:nvPr>
        </p:nvSpPr>
        <p:spPr>
          <a:xfrm>
            <a:off x="152400" y="6400800"/>
            <a:ext cx="4648200" cy="323850"/>
          </a:xfrm>
        </p:spPr>
        <p:txBody>
          <a:bodyPr/>
          <a:lstStyle>
            <a:lvl1pPr>
              <a:defRPr/>
            </a:lvl1pPr>
          </a:lstStyle>
          <a:p>
            <a:r>
              <a:rPr lang="en-US"/>
              <a:t>A Course In Business Statistics, 4th © 2006 Prentice-Hall, Inc.</a:t>
            </a:r>
          </a:p>
        </p:txBody>
      </p:sp>
    </p:spTree>
    <p:extLst>
      <p:ext uri="{BB962C8B-B14F-4D97-AF65-F5344CB8AC3E}">
        <p14:creationId xmlns:p14="http://schemas.microsoft.com/office/powerpoint/2010/main" val="1847950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Slide Number Placeholder 3"/>
          <p:cNvSpPr>
            <a:spLocks noGrp="1"/>
          </p:cNvSpPr>
          <p:nvPr>
            <p:ph type="sldNum" sz="quarter" idx="10"/>
          </p:nvPr>
        </p:nvSpPr>
        <p:spPr/>
        <p:txBody>
          <a:bodyPr/>
          <a:lstStyle>
            <a:lvl1pPr>
              <a:defRPr/>
            </a:lvl1pPr>
          </a:lstStyle>
          <a:p>
            <a:r>
              <a:rPr lang="en-US"/>
              <a:t>Chap 1-</a:t>
            </a:r>
            <a:fld id="{34BC768E-6BD6-404B-81FC-E34D494D1F14}" type="slidenum">
              <a:rPr lang="en-US"/>
              <a:pPr/>
              <a:t>‹#›</a:t>
            </a:fld>
            <a:endParaRPr lang="en-US"/>
          </a:p>
        </p:txBody>
      </p:sp>
      <p:sp>
        <p:nvSpPr>
          <p:cNvPr id="5" name="Footer Placeholder 4"/>
          <p:cNvSpPr>
            <a:spLocks noGrp="1"/>
          </p:cNvSpPr>
          <p:nvPr>
            <p:ph type="ftr" sz="quarter" idx="11"/>
          </p:nvPr>
        </p:nvSpPr>
        <p:spPr/>
        <p:txBody>
          <a:bodyPr/>
          <a:lstStyle>
            <a:lvl1pPr>
              <a:defRPr/>
            </a:lvl1pPr>
          </a:lstStyle>
          <a:p>
            <a:r>
              <a:rPr lang="en-US"/>
              <a:t>A Course In Business Statistics, 4th © 2006 Prentice-Hall, Inc.</a:t>
            </a:r>
          </a:p>
        </p:txBody>
      </p:sp>
    </p:spTree>
    <p:extLst>
      <p:ext uri="{BB962C8B-B14F-4D97-AF65-F5344CB8AC3E}">
        <p14:creationId xmlns:p14="http://schemas.microsoft.com/office/powerpoint/2010/main" val="2478743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tr-T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Chap 1-</a:t>
            </a:r>
            <a:fld id="{AC1C5B1E-5E05-425C-B8D1-D0C4CC72AF3E}" type="slidenum">
              <a:rPr lang="en-US"/>
              <a:pPr/>
              <a:t>‹#›</a:t>
            </a:fld>
            <a:endParaRPr lang="en-US"/>
          </a:p>
        </p:txBody>
      </p:sp>
      <p:sp>
        <p:nvSpPr>
          <p:cNvPr id="5" name="Footer Placeholder 4"/>
          <p:cNvSpPr>
            <a:spLocks noGrp="1"/>
          </p:cNvSpPr>
          <p:nvPr>
            <p:ph type="ftr" sz="quarter" idx="11"/>
          </p:nvPr>
        </p:nvSpPr>
        <p:spPr/>
        <p:txBody>
          <a:bodyPr/>
          <a:lstStyle>
            <a:lvl1pPr>
              <a:defRPr/>
            </a:lvl1pPr>
          </a:lstStyle>
          <a:p>
            <a:r>
              <a:rPr lang="en-US"/>
              <a:t>A Course In Business Statistics, 4th © 2006 Prentice-Hall, Inc.</a:t>
            </a:r>
          </a:p>
        </p:txBody>
      </p:sp>
    </p:spTree>
    <p:extLst>
      <p:ext uri="{BB962C8B-B14F-4D97-AF65-F5344CB8AC3E}">
        <p14:creationId xmlns:p14="http://schemas.microsoft.com/office/powerpoint/2010/main" val="1809392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sz="half" idx="1"/>
          </p:nvPr>
        </p:nvSpPr>
        <p:spPr>
          <a:xfrm>
            <a:off x="762000" y="16002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half" idx="2"/>
          </p:nvPr>
        </p:nvSpPr>
        <p:spPr>
          <a:xfrm>
            <a:off x="4876800" y="16002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Slide Number Placeholder 4"/>
          <p:cNvSpPr>
            <a:spLocks noGrp="1"/>
          </p:cNvSpPr>
          <p:nvPr>
            <p:ph type="sldNum" sz="quarter" idx="10"/>
          </p:nvPr>
        </p:nvSpPr>
        <p:spPr/>
        <p:txBody>
          <a:bodyPr/>
          <a:lstStyle>
            <a:lvl1pPr>
              <a:defRPr/>
            </a:lvl1pPr>
          </a:lstStyle>
          <a:p>
            <a:r>
              <a:rPr lang="en-US"/>
              <a:t>Chap 1-</a:t>
            </a:r>
            <a:fld id="{F19A8843-55DF-4753-8AC0-CC4FB961388E}" type="slidenum">
              <a:rPr lang="en-US"/>
              <a:pPr/>
              <a:t>‹#›</a:t>
            </a:fld>
            <a:endParaRPr lang="en-US"/>
          </a:p>
        </p:txBody>
      </p:sp>
      <p:sp>
        <p:nvSpPr>
          <p:cNvPr id="6" name="Footer Placeholder 5"/>
          <p:cNvSpPr>
            <a:spLocks noGrp="1"/>
          </p:cNvSpPr>
          <p:nvPr>
            <p:ph type="ftr" sz="quarter" idx="11"/>
          </p:nvPr>
        </p:nvSpPr>
        <p:spPr/>
        <p:txBody>
          <a:bodyPr/>
          <a:lstStyle>
            <a:lvl1pPr>
              <a:defRPr/>
            </a:lvl1pPr>
          </a:lstStyle>
          <a:p>
            <a:r>
              <a:rPr lang="en-US"/>
              <a:t>A Course In Business Statistics, 4th © 2006 Prentice-Hall, Inc.</a:t>
            </a:r>
          </a:p>
        </p:txBody>
      </p:sp>
    </p:spTree>
    <p:extLst>
      <p:ext uri="{BB962C8B-B14F-4D97-AF65-F5344CB8AC3E}">
        <p14:creationId xmlns:p14="http://schemas.microsoft.com/office/powerpoint/2010/main" val="3919642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tr-T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7" name="Slide Number Placeholder 6"/>
          <p:cNvSpPr>
            <a:spLocks noGrp="1"/>
          </p:cNvSpPr>
          <p:nvPr>
            <p:ph type="sldNum" sz="quarter" idx="10"/>
          </p:nvPr>
        </p:nvSpPr>
        <p:spPr/>
        <p:txBody>
          <a:bodyPr/>
          <a:lstStyle>
            <a:lvl1pPr>
              <a:defRPr/>
            </a:lvl1pPr>
          </a:lstStyle>
          <a:p>
            <a:r>
              <a:rPr lang="en-US"/>
              <a:t>Chap 1-</a:t>
            </a:r>
            <a:fld id="{3589AE96-4B7C-4A6A-A01E-FA97F87B4DDE}" type="slidenum">
              <a:rPr lang="en-US"/>
              <a:pPr/>
              <a:t>‹#›</a:t>
            </a:fld>
            <a:endParaRPr lang="en-US"/>
          </a:p>
        </p:txBody>
      </p:sp>
      <p:sp>
        <p:nvSpPr>
          <p:cNvPr id="8" name="Footer Placeholder 7"/>
          <p:cNvSpPr>
            <a:spLocks noGrp="1"/>
          </p:cNvSpPr>
          <p:nvPr>
            <p:ph type="ftr" sz="quarter" idx="11"/>
          </p:nvPr>
        </p:nvSpPr>
        <p:spPr/>
        <p:txBody>
          <a:bodyPr/>
          <a:lstStyle>
            <a:lvl1pPr>
              <a:defRPr/>
            </a:lvl1pPr>
          </a:lstStyle>
          <a:p>
            <a:r>
              <a:rPr lang="en-US"/>
              <a:t>A Course In Business Statistics, 4th © 2006 Prentice-Hall, Inc.</a:t>
            </a:r>
          </a:p>
        </p:txBody>
      </p:sp>
    </p:spTree>
    <p:extLst>
      <p:ext uri="{BB962C8B-B14F-4D97-AF65-F5344CB8AC3E}">
        <p14:creationId xmlns:p14="http://schemas.microsoft.com/office/powerpoint/2010/main" val="1665940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Slide Number Placeholder 2"/>
          <p:cNvSpPr>
            <a:spLocks noGrp="1"/>
          </p:cNvSpPr>
          <p:nvPr>
            <p:ph type="sldNum" sz="quarter" idx="10"/>
          </p:nvPr>
        </p:nvSpPr>
        <p:spPr/>
        <p:txBody>
          <a:bodyPr/>
          <a:lstStyle>
            <a:lvl1pPr>
              <a:defRPr/>
            </a:lvl1pPr>
          </a:lstStyle>
          <a:p>
            <a:r>
              <a:rPr lang="en-US"/>
              <a:t>Chap 1-</a:t>
            </a:r>
            <a:fld id="{534146AF-63B7-4C76-A152-800EA47A055B}" type="slidenum">
              <a:rPr lang="en-US"/>
              <a:pPr/>
              <a:t>‹#›</a:t>
            </a:fld>
            <a:endParaRPr lang="en-US"/>
          </a:p>
        </p:txBody>
      </p:sp>
      <p:sp>
        <p:nvSpPr>
          <p:cNvPr id="4" name="Footer Placeholder 3"/>
          <p:cNvSpPr>
            <a:spLocks noGrp="1"/>
          </p:cNvSpPr>
          <p:nvPr>
            <p:ph type="ftr" sz="quarter" idx="11"/>
          </p:nvPr>
        </p:nvSpPr>
        <p:spPr/>
        <p:txBody>
          <a:bodyPr/>
          <a:lstStyle>
            <a:lvl1pPr>
              <a:defRPr/>
            </a:lvl1pPr>
          </a:lstStyle>
          <a:p>
            <a:r>
              <a:rPr lang="en-US"/>
              <a:t>A Course In Business Statistics, 4th © 2006 Prentice-Hall, Inc.</a:t>
            </a:r>
          </a:p>
        </p:txBody>
      </p:sp>
    </p:spTree>
    <p:extLst>
      <p:ext uri="{BB962C8B-B14F-4D97-AF65-F5344CB8AC3E}">
        <p14:creationId xmlns:p14="http://schemas.microsoft.com/office/powerpoint/2010/main" val="3880905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Chap 1-</a:t>
            </a:r>
            <a:fld id="{96591ED0-06C7-4DED-9AAA-B9B0E68CBF5A}" type="slidenum">
              <a:rPr lang="en-US"/>
              <a:pPr/>
              <a:t>‹#›</a:t>
            </a:fld>
            <a:endParaRPr lang="en-US"/>
          </a:p>
        </p:txBody>
      </p:sp>
      <p:sp>
        <p:nvSpPr>
          <p:cNvPr id="3" name="Footer Placeholder 2"/>
          <p:cNvSpPr>
            <a:spLocks noGrp="1"/>
          </p:cNvSpPr>
          <p:nvPr>
            <p:ph type="ftr" sz="quarter" idx="11"/>
          </p:nvPr>
        </p:nvSpPr>
        <p:spPr/>
        <p:txBody>
          <a:bodyPr/>
          <a:lstStyle>
            <a:lvl1pPr>
              <a:defRPr/>
            </a:lvl1pPr>
          </a:lstStyle>
          <a:p>
            <a:r>
              <a:rPr lang="en-US"/>
              <a:t>A Course In Business Statistics, 4th © 2006 Prentice-Hall, Inc.</a:t>
            </a:r>
          </a:p>
        </p:txBody>
      </p:sp>
    </p:spTree>
    <p:extLst>
      <p:ext uri="{BB962C8B-B14F-4D97-AF65-F5344CB8AC3E}">
        <p14:creationId xmlns:p14="http://schemas.microsoft.com/office/powerpoint/2010/main" val="3283192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tr-T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Chap 1-</a:t>
            </a:r>
            <a:fld id="{BEBAF9A1-08F3-4ACC-A2F1-D9940825A3EF}" type="slidenum">
              <a:rPr lang="en-US"/>
              <a:pPr/>
              <a:t>‹#›</a:t>
            </a:fld>
            <a:endParaRPr lang="en-US"/>
          </a:p>
        </p:txBody>
      </p:sp>
      <p:sp>
        <p:nvSpPr>
          <p:cNvPr id="6" name="Footer Placeholder 5"/>
          <p:cNvSpPr>
            <a:spLocks noGrp="1"/>
          </p:cNvSpPr>
          <p:nvPr>
            <p:ph type="ftr" sz="quarter" idx="11"/>
          </p:nvPr>
        </p:nvSpPr>
        <p:spPr/>
        <p:txBody>
          <a:bodyPr/>
          <a:lstStyle>
            <a:lvl1pPr>
              <a:defRPr/>
            </a:lvl1pPr>
          </a:lstStyle>
          <a:p>
            <a:r>
              <a:rPr lang="en-US"/>
              <a:t>A Course In Business Statistics, 4th © 2006 Prentice-Hall, Inc.</a:t>
            </a:r>
          </a:p>
        </p:txBody>
      </p:sp>
    </p:spTree>
    <p:extLst>
      <p:ext uri="{BB962C8B-B14F-4D97-AF65-F5344CB8AC3E}">
        <p14:creationId xmlns:p14="http://schemas.microsoft.com/office/powerpoint/2010/main" val="3875742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tr-T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Chap 1-</a:t>
            </a:r>
            <a:fld id="{DE6A47F3-564A-4E09-BA1E-6527A1AD0A0B}" type="slidenum">
              <a:rPr lang="en-US"/>
              <a:pPr/>
              <a:t>‹#›</a:t>
            </a:fld>
            <a:endParaRPr lang="en-US"/>
          </a:p>
        </p:txBody>
      </p:sp>
      <p:sp>
        <p:nvSpPr>
          <p:cNvPr id="6" name="Footer Placeholder 5"/>
          <p:cNvSpPr>
            <a:spLocks noGrp="1"/>
          </p:cNvSpPr>
          <p:nvPr>
            <p:ph type="ftr" sz="quarter" idx="11"/>
          </p:nvPr>
        </p:nvSpPr>
        <p:spPr/>
        <p:txBody>
          <a:bodyPr/>
          <a:lstStyle>
            <a:lvl1pPr>
              <a:defRPr/>
            </a:lvl1pPr>
          </a:lstStyle>
          <a:p>
            <a:r>
              <a:rPr lang="en-US"/>
              <a:t>A Course In Business Statistics, 4th © 2006 Prentice-Hall, Inc.</a:t>
            </a:r>
          </a:p>
        </p:txBody>
      </p:sp>
    </p:spTree>
    <p:extLst>
      <p:ext uri="{BB962C8B-B14F-4D97-AF65-F5344CB8AC3E}">
        <p14:creationId xmlns:p14="http://schemas.microsoft.com/office/powerpoint/2010/main" val="3626098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tile tx="0" ty="0" sx="100000" sy="100000" flip="none" algn="tl"/>
        </a:blipFill>
        <a:effectLst/>
      </p:bgPr>
    </p:bg>
    <p:spTree>
      <p:nvGrpSpPr>
        <p:cNvPr id="1" name=""/>
        <p:cNvGrpSpPr/>
        <p:nvPr/>
      </p:nvGrpSpPr>
      <p:grpSpPr>
        <a:xfrm>
          <a:off x="0" y="0"/>
          <a:ext cx="0" cy="0"/>
          <a:chOff x="0" y="0"/>
          <a:chExt cx="0" cy="0"/>
        </a:xfrm>
      </p:grpSpPr>
      <p:sp>
        <p:nvSpPr>
          <p:cNvPr id="92169" name="Rectangle 9"/>
          <p:cNvSpPr>
            <a:spLocks noGrp="1" noChangeArrowheads="1"/>
          </p:cNvSpPr>
          <p:nvPr>
            <p:ph type="title"/>
          </p:nvPr>
        </p:nvSpPr>
        <p:spPr bwMode="auto">
          <a:xfrm>
            <a:off x="990600" y="381000"/>
            <a:ext cx="779303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342" tIns="42672" rIns="85342" bIns="42672" numCol="1" anchor="b" anchorCtr="0" compatLnSpc="1">
            <a:prstTxWarp prst="textNoShape">
              <a:avLst/>
            </a:prstTxWarp>
          </a:bodyPr>
          <a:lstStyle/>
          <a:p>
            <a:pPr lvl="0"/>
            <a:r>
              <a:rPr lang="en-US" smtClean="0"/>
              <a:t>Click to edit Master title style</a:t>
            </a:r>
          </a:p>
        </p:txBody>
      </p:sp>
      <p:sp>
        <p:nvSpPr>
          <p:cNvPr id="92170" name="Rectangle 10"/>
          <p:cNvSpPr>
            <a:spLocks noGrp="1" noChangeArrowheads="1"/>
          </p:cNvSpPr>
          <p:nvPr>
            <p:ph type="body" idx="1"/>
          </p:nvPr>
        </p:nvSpPr>
        <p:spPr bwMode="auto">
          <a:xfrm>
            <a:off x="762000" y="1600200"/>
            <a:ext cx="807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342" tIns="42672" rIns="85342" bIns="4267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2172" name="Rectangle 12"/>
          <p:cNvSpPr>
            <a:spLocks noGrp="1" noChangeArrowheads="1"/>
          </p:cNvSpPr>
          <p:nvPr>
            <p:ph type="sldNum" sz="quarter" idx="4"/>
          </p:nvPr>
        </p:nvSpPr>
        <p:spPr bwMode="auto">
          <a:xfrm>
            <a:off x="7086600" y="6400800"/>
            <a:ext cx="1905000" cy="30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342" tIns="42672" rIns="85342" bIns="42672" numCol="1" anchor="b" anchorCtr="0" compatLnSpc="1">
            <a:prstTxWarp prst="textNoShape">
              <a:avLst/>
            </a:prstTxWarp>
          </a:bodyPr>
          <a:lstStyle>
            <a:lvl1pPr algn="r" defTabSz="852488">
              <a:spcBef>
                <a:spcPct val="0"/>
              </a:spcBef>
              <a:buClrTx/>
              <a:buSzTx/>
              <a:buFontTx/>
              <a:buNone/>
              <a:defRPr sz="1000">
                <a:latin typeface="+mj-lt"/>
              </a:defRPr>
            </a:lvl1pPr>
          </a:lstStyle>
          <a:p>
            <a:r>
              <a:rPr lang="en-US"/>
              <a:t>Chap 1-</a:t>
            </a:r>
            <a:fld id="{3311F7AC-E8DA-41E3-A2E3-EFC0D1EDA3F5}" type="slidenum">
              <a:rPr lang="en-US"/>
              <a:pPr/>
              <a:t>‹#›</a:t>
            </a:fld>
            <a:endParaRPr lang="en-US"/>
          </a:p>
        </p:txBody>
      </p:sp>
      <p:pic>
        <p:nvPicPr>
          <p:cNvPr id="92173" name="Picture 13"/>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52400" y="609600"/>
            <a:ext cx="8839200" cy="119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174" name="Rectangle 14"/>
          <p:cNvSpPr>
            <a:spLocks noGrp="1" noChangeArrowheads="1"/>
          </p:cNvSpPr>
          <p:nvPr>
            <p:ph type="ftr" sz="quarter" idx="3"/>
          </p:nvPr>
        </p:nvSpPr>
        <p:spPr bwMode="auto">
          <a:xfrm>
            <a:off x="152400" y="6400800"/>
            <a:ext cx="46482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342" tIns="42672" rIns="85342" bIns="42672" numCol="1" anchor="b" anchorCtr="0" compatLnSpc="1">
            <a:prstTxWarp prst="textNoShape">
              <a:avLst/>
            </a:prstTxWarp>
          </a:bodyPr>
          <a:lstStyle>
            <a:lvl1pPr defTabSz="852488">
              <a:spcBef>
                <a:spcPct val="0"/>
              </a:spcBef>
              <a:buClrTx/>
              <a:buSzTx/>
              <a:buFontTx/>
              <a:buNone/>
              <a:defRPr sz="1000">
                <a:latin typeface="+mj-lt"/>
              </a:defRPr>
            </a:lvl1pPr>
          </a:lstStyle>
          <a:p>
            <a:r>
              <a:rPr lang="en-US"/>
              <a:t>A Course In Business Statistics, 4th © 2006 Prentice-Hall, Inc.</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Lst>
  <p:timing>
    <p:tnLst>
      <p:par>
        <p:cTn id="1" dur="indefinite" restart="never" nodeType="tmRoot"/>
      </p:par>
    </p:tnLst>
  </p:timing>
  <p:hf sldNum="0" hdr="0" dt="0"/>
  <p:txStyles>
    <p:titleStyle>
      <a:lvl1pPr algn="ctr" defTabSz="852488" rtl="0" fontAlgn="base">
        <a:spcBef>
          <a:spcPct val="0"/>
        </a:spcBef>
        <a:spcAft>
          <a:spcPct val="0"/>
        </a:spcAft>
        <a:defRPr sz="4100">
          <a:solidFill>
            <a:schemeClr val="tx2"/>
          </a:solidFill>
          <a:latin typeface="+mj-lt"/>
          <a:ea typeface="+mj-ea"/>
          <a:cs typeface="+mj-cs"/>
        </a:defRPr>
      </a:lvl1pPr>
      <a:lvl2pPr algn="ctr" defTabSz="852488" rtl="0" fontAlgn="base">
        <a:spcBef>
          <a:spcPct val="0"/>
        </a:spcBef>
        <a:spcAft>
          <a:spcPct val="0"/>
        </a:spcAft>
        <a:defRPr sz="4100">
          <a:solidFill>
            <a:schemeClr val="tx2"/>
          </a:solidFill>
          <a:latin typeface="Tahoma" pitchFamily="34" charset="0"/>
        </a:defRPr>
      </a:lvl2pPr>
      <a:lvl3pPr algn="ctr" defTabSz="852488" rtl="0" fontAlgn="base">
        <a:spcBef>
          <a:spcPct val="0"/>
        </a:spcBef>
        <a:spcAft>
          <a:spcPct val="0"/>
        </a:spcAft>
        <a:defRPr sz="4100">
          <a:solidFill>
            <a:schemeClr val="tx2"/>
          </a:solidFill>
          <a:latin typeface="Tahoma" pitchFamily="34" charset="0"/>
        </a:defRPr>
      </a:lvl3pPr>
      <a:lvl4pPr algn="ctr" defTabSz="852488" rtl="0" fontAlgn="base">
        <a:spcBef>
          <a:spcPct val="0"/>
        </a:spcBef>
        <a:spcAft>
          <a:spcPct val="0"/>
        </a:spcAft>
        <a:defRPr sz="4100">
          <a:solidFill>
            <a:schemeClr val="tx2"/>
          </a:solidFill>
          <a:latin typeface="Tahoma" pitchFamily="34" charset="0"/>
        </a:defRPr>
      </a:lvl4pPr>
      <a:lvl5pPr algn="ctr" defTabSz="852488" rtl="0" fontAlgn="base">
        <a:spcBef>
          <a:spcPct val="0"/>
        </a:spcBef>
        <a:spcAft>
          <a:spcPct val="0"/>
        </a:spcAft>
        <a:defRPr sz="4100">
          <a:solidFill>
            <a:schemeClr val="tx2"/>
          </a:solidFill>
          <a:latin typeface="Tahoma" pitchFamily="34" charset="0"/>
        </a:defRPr>
      </a:lvl5pPr>
      <a:lvl6pPr marL="457200" algn="ctr" defTabSz="852488" rtl="0" fontAlgn="base">
        <a:spcBef>
          <a:spcPct val="0"/>
        </a:spcBef>
        <a:spcAft>
          <a:spcPct val="0"/>
        </a:spcAft>
        <a:defRPr sz="4100">
          <a:solidFill>
            <a:schemeClr val="tx2"/>
          </a:solidFill>
          <a:latin typeface="Tahoma" pitchFamily="34" charset="0"/>
        </a:defRPr>
      </a:lvl6pPr>
      <a:lvl7pPr marL="914400" algn="ctr" defTabSz="852488" rtl="0" fontAlgn="base">
        <a:spcBef>
          <a:spcPct val="0"/>
        </a:spcBef>
        <a:spcAft>
          <a:spcPct val="0"/>
        </a:spcAft>
        <a:defRPr sz="4100">
          <a:solidFill>
            <a:schemeClr val="tx2"/>
          </a:solidFill>
          <a:latin typeface="Tahoma" pitchFamily="34" charset="0"/>
        </a:defRPr>
      </a:lvl7pPr>
      <a:lvl8pPr marL="1371600" algn="ctr" defTabSz="852488" rtl="0" fontAlgn="base">
        <a:spcBef>
          <a:spcPct val="0"/>
        </a:spcBef>
        <a:spcAft>
          <a:spcPct val="0"/>
        </a:spcAft>
        <a:defRPr sz="4100">
          <a:solidFill>
            <a:schemeClr val="tx2"/>
          </a:solidFill>
          <a:latin typeface="Tahoma" pitchFamily="34" charset="0"/>
        </a:defRPr>
      </a:lvl8pPr>
      <a:lvl9pPr marL="1828800" algn="ctr" defTabSz="852488" rtl="0" fontAlgn="base">
        <a:spcBef>
          <a:spcPct val="0"/>
        </a:spcBef>
        <a:spcAft>
          <a:spcPct val="0"/>
        </a:spcAft>
        <a:defRPr sz="4100">
          <a:solidFill>
            <a:schemeClr val="tx2"/>
          </a:solidFill>
          <a:latin typeface="Tahoma" pitchFamily="34" charset="0"/>
        </a:defRPr>
      </a:lvl9pPr>
    </p:titleStyle>
    <p:bodyStyle>
      <a:lvl1pPr marL="320675" indent="-320675" algn="l" defTabSz="852488" rtl="0" fontAlgn="base">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693738" indent="-268288" algn="l" defTabSz="852488" rtl="0" fontAlgn="base">
        <a:spcBef>
          <a:spcPct val="20000"/>
        </a:spcBef>
        <a:spcAft>
          <a:spcPct val="0"/>
        </a:spcAft>
        <a:buClr>
          <a:schemeClr val="hlink"/>
        </a:buClr>
        <a:buSzPct val="55000"/>
        <a:buFont typeface="Wingdings" pitchFamily="2" charset="2"/>
        <a:buChar char="n"/>
        <a:defRPr sz="2400">
          <a:solidFill>
            <a:schemeClr val="tx1"/>
          </a:solidFill>
          <a:latin typeface="+mn-lt"/>
        </a:defRPr>
      </a:lvl2pPr>
      <a:lvl3pPr marL="1068388" indent="-215900" algn="l" defTabSz="852488" rtl="0" fontAlgn="base">
        <a:spcBef>
          <a:spcPct val="20000"/>
        </a:spcBef>
        <a:spcAft>
          <a:spcPct val="0"/>
        </a:spcAft>
        <a:buClr>
          <a:schemeClr val="accent2"/>
        </a:buClr>
        <a:buSzPct val="50000"/>
        <a:buFont typeface="Wingdings" pitchFamily="2" charset="2"/>
        <a:buChar char="n"/>
        <a:defRPr sz="2400">
          <a:solidFill>
            <a:schemeClr val="tx1"/>
          </a:solidFill>
          <a:latin typeface="+mn-lt"/>
        </a:defRPr>
      </a:lvl3pPr>
      <a:lvl4pPr marL="1493838" indent="-212725" algn="l" defTabSz="852488" rtl="0" fontAlgn="base">
        <a:spcBef>
          <a:spcPct val="20000"/>
        </a:spcBef>
        <a:spcAft>
          <a:spcPct val="0"/>
        </a:spcAft>
        <a:buClr>
          <a:schemeClr val="folHlink"/>
        </a:buClr>
        <a:buSzPct val="55000"/>
        <a:buFont typeface="Wingdings" pitchFamily="2" charset="2"/>
        <a:buChar char="n"/>
        <a:defRPr sz="2000">
          <a:solidFill>
            <a:schemeClr val="tx1"/>
          </a:solidFill>
          <a:latin typeface="+mn-lt"/>
        </a:defRPr>
      </a:lvl4pPr>
      <a:lvl5pPr marL="1919288" indent="-212725" algn="l" defTabSz="852488" rtl="0" fontAlgn="base">
        <a:spcBef>
          <a:spcPct val="20000"/>
        </a:spcBef>
        <a:spcAft>
          <a:spcPct val="0"/>
        </a:spcAft>
        <a:buClr>
          <a:srgbClr val="FD2B4E"/>
        </a:buClr>
        <a:buSzPct val="50000"/>
        <a:buFont typeface="Wingdings" pitchFamily="2" charset="2"/>
        <a:buChar char="n"/>
        <a:defRPr sz="2000">
          <a:solidFill>
            <a:schemeClr val="tx1"/>
          </a:solidFill>
          <a:latin typeface="+mn-lt"/>
        </a:defRPr>
      </a:lvl5pPr>
      <a:lvl6pPr marL="2376488" indent="-212725" algn="l" defTabSz="852488" rtl="0" fontAlgn="base">
        <a:spcBef>
          <a:spcPct val="20000"/>
        </a:spcBef>
        <a:spcAft>
          <a:spcPct val="0"/>
        </a:spcAft>
        <a:buClr>
          <a:srgbClr val="FD2B4E"/>
        </a:buClr>
        <a:buSzPct val="50000"/>
        <a:buFont typeface="Wingdings" pitchFamily="2" charset="2"/>
        <a:buChar char="n"/>
        <a:defRPr sz="2000">
          <a:solidFill>
            <a:schemeClr val="tx1"/>
          </a:solidFill>
          <a:latin typeface="+mn-lt"/>
        </a:defRPr>
      </a:lvl6pPr>
      <a:lvl7pPr marL="2833688" indent="-212725" algn="l" defTabSz="852488" rtl="0" fontAlgn="base">
        <a:spcBef>
          <a:spcPct val="20000"/>
        </a:spcBef>
        <a:spcAft>
          <a:spcPct val="0"/>
        </a:spcAft>
        <a:buClr>
          <a:srgbClr val="FD2B4E"/>
        </a:buClr>
        <a:buSzPct val="50000"/>
        <a:buFont typeface="Wingdings" pitchFamily="2" charset="2"/>
        <a:buChar char="n"/>
        <a:defRPr sz="2000">
          <a:solidFill>
            <a:schemeClr val="tx1"/>
          </a:solidFill>
          <a:latin typeface="+mn-lt"/>
        </a:defRPr>
      </a:lvl7pPr>
      <a:lvl8pPr marL="3290888" indent="-212725" algn="l" defTabSz="852488" rtl="0" fontAlgn="base">
        <a:spcBef>
          <a:spcPct val="20000"/>
        </a:spcBef>
        <a:spcAft>
          <a:spcPct val="0"/>
        </a:spcAft>
        <a:buClr>
          <a:srgbClr val="FD2B4E"/>
        </a:buClr>
        <a:buSzPct val="50000"/>
        <a:buFont typeface="Wingdings" pitchFamily="2" charset="2"/>
        <a:buChar char="n"/>
        <a:defRPr sz="2000">
          <a:solidFill>
            <a:schemeClr val="tx1"/>
          </a:solidFill>
          <a:latin typeface="+mn-lt"/>
        </a:defRPr>
      </a:lvl8pPr>
      <a:lvl9pPr marL="3748088" indent="-212725" algn="l" defTabSz="852488" rtl="0" fontAlgn="base">
        <a:spcBef>
          <a:spcPct val="20000"/>
        </a:spcBef>
        <a:spcAft>
          <a:spcPct val="0"/>
        </a:spcAft>
        <a:buClr>
          <a:srgbClr val="FD2B4E"/>
        </a:buClr>
        <a:buSzPct val="50000"/>
        <a:buFont typeface="Wingdings" pitchFamily="2" charset="2"/>
        <a:buChar char="n"/>
        <a:defRPr sz="2000">
          <a:solidFill>
            <a:schemeClr val="tx1"/>
          </a:solidFill>
          <a:latin typeface="+mn-lt"/>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ideo" Target="file:///C:\Users\TOSHIBA\Dropbox\mywebpage\main\english\courses\introductionStatistics\w1\The%20Joy%20of%20Stats%20-%20Gapminder.org.wmv"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medical-dictionary.thefreedictionary.com/Onchocerca"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www.youtube.com/watch?v=ACwl4oeGssc"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www.spotcrime.com/sc/columbia"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12.wmf"/><Relationship Id="rId5" Type="http://schemas.openxmlformats.org/officeDocument/2006/relationships/oleObject" Target="../embeddings/oleObject1.bin"/><Relationship Id="rId4" Type="http://schemas.openxmlformats.org/officeDocument/2006/relationships/image" Target="../media/image14.wmf"/></Relationships>
</file>

<file path=ppt/slides/_rels/slide32.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www.youtube.com/watch?v=ACwl4oeGssc"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6.wmf"/><Relationship Id="rId5" Type="http://schemas.openxmlformats.org/officeDocument/2006/relationships/oleObject" Target="../embeddings/oleObject3.bin"/><Relationship Id="rId10" Type="http://schemas.openxmlformats.org/officeDocument/2006/relationships/image" Target="../media/image19.png"/><Relationship Id="rId4" Type="http://schemas.openxmlformats.org/officeDocument/2006/relationships/image" Target="../media/image15.wmf"/><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hyperlink" Target="../../../../index.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www.europeansocialsurvey.org/index.php?option=com_content&amp;view=article&amp;id=344:rj-death-notice&amp;catid=22:news&amp;Itemid=48" TargetMode="External"/><Relationship Id="rId2" Type="http://schemas.openxmlformats.org/officeDocument/2006/relationships/hyperlink" Target="http://www.europeansocialsurvey.org/" TargetMode="External"/><Relationship Id="rId1" Type="http://schemas.openxmlformats.org/officeDocument/2006/relationships/slideLayout" Target="../slideLayouts/slideLayout2.xml"/><Relationship Id="rId5" Type="http://schemas.openxmlformats.org/officeDocument/2006/relationships/hyperlink" Target="../../../../../../../Downloads/ESS5e01.spss/ess2010.xlsx" TargetMode="External"/><Relationship Id="rId4" Type="http://schemas.openxmlformats.org/officeDocument/2006/relationships/hyperlink" Target="../../../../../../../Downloads/ESS5Source_Mainquestionnaire.pdf"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www.ise.org/Data/StocksData.aspx" TargetMode="External"/><Relationship Id="rId3" Type="http://schemas.openxmlformats.org/officeDocument/2006/relationships/hyperlink" Target="http://www.iso.org.tr/tr/web/statiksayfalar/kutuphane_yayinlar_detay.aspx" TargetMode="External"/><Relationship Id="rId7" Type="http://schemas.openxmlformats.org/officeDocument/2006/relationships/hyperlink" Target="http://evds.tcmb.gov.tr/yeni/cbt-uk.html" TargetMode="External"/><Relationship Id="rId2" Type="http://schemas.openxmlformats.org/officeDocument/2006/relationships/hyperlink" Target="http://www.amazon.com/Course-Business-Statistics-CD-ROM-4th/dp/0131676091" TargetMode="External"/><Relationship Id="rId1" Type="http://schemas.openxmlformats.org/officeDocument/2006/relationships/slideLayout" Target="../slideLayouts/slideLayout2.xml"/><Relationship Id="rId6" Type="http://schemas.openxmlformats.org/officeDocument/2006/relationships/hyperlink" Target="http://www.tuik.gov.tr/jsp/duyuru/upload/vt/vt.htm" TargetMode="External"/><Relationship Id="rId11" Type="http://schemas.openxmlformats.org/officeDocument/2006/relationships/hyperlink" Target="http://www.gapminder.org/data/" TargetMode="External"/><Relationship Id="rId5" Type="http://schemas.openxmlformats.org/officeDocument/2006/relationships/hyperlink" Target="http://www.ito.org.tr/wps/portal" TargetMode="External"/><Relationship Id="rId10" Type="http://schemas.openxmlformats.org/officeDocument/2006/relationships/hyperlink" Target="http://epp.eurostat.ec.europa.eu/portal/page/portal/statistics/search_database" TargetMode="External"/><Relationship Id="rId4" Type="http://schemas.openxmlformats.org/officeDocument/2006/relationships/hyperlink" Target="http://www.dpt.gov.tr/DPT.portal" TargetMode="External"/><Relationship Id="rId9" Type="http://schemas.openxmlformats.org/officeDocument/2006/relationships/hyperlink" Target="http://data.worldbank.org/indicator"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5.png"/><Relationship Id="rId4" Type="http://schemas.openxmlformats.org/officeDocument/2006/relationships/image" Target="../media/image24.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6.w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7.emf"/></Relationships>
</file>

<file path=ppt/slides/_rels/slide67.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mailto:er.sebnem@gmail.com" TargetMode="External"/><Relationship Id="rId2" Type="http://schemas.openxmlformats.org/officeDocument/2006/relationships/hyperlink" Target="mailto:sebnemer@istanbul.edu.tr"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gapminder.org/videos/the-joy-of-stat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5"/>
          <p:cNvSpPr>
            <a:spLocks noChangeArrowheads="1"/>
          </p:cNvSpPr>
          <p:nvPr/>
        </p:nvSpPr>
        <p:spPr bwMode="auto">
          <a:xfrm>
            <a:off x="990600" y="533400"/>
            <a:ext cx="7658100" cy="198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42" tIns="42672" rIns="85342" bIns="42672" anchor="b"/>
          <a:lstStyle/>
          <a:p>
            <a:pPr algn="ctr" defTabSz="852488">
              <a:spcBef>
                <a:spcPct val="0"/>
              </a:spcBef>
              <a:buClrTx/>
              <a:buSzTx/>
              <a:buFontTx/>
              <a:buNone/>
            </a:pPr>
            <a:r>
              <a:rPr lang="tr-TR" sz="4100" dirty="0" smtClean="0">
                <a:solidFill>
                  <a:schemeClr val="folHlink"/>
                </a:solidFill>
                <a:latin typeface="Garamond" pitchFamily="18" charset="0"/>
              </a:rPr>
              <a:t>Introduction to </a:t>
            </a:r>
            <a:r>
              <a:rPr lang="en-US" sz="4100" dirty="0" smtClean="0">
                <a:solidFill>
                  <a:schemeClr val="folHlink"/>
                </a:solidFill>
                <a:latin typeface="Garamond" pitchFamily="18" charset="0"/>
              </a:rPr>
              <a:t>Statistics</a:t>
            </a:r>
            <a:endParaRPr lang="en-US" sz="4100" dirty="0">
              <a:solidFill>
                <a:schemeClr val="folHlink"/>
              </a:solidFill>
              <a:latin typeface="Garamond" pitchFamily="18" charset="0"/>
            </a:endParaRPr>
          </a:p>
        </p:txBody>
      </p:sp>
      <p:sp>
        <p:nvSpPr>
          <p:cNvPr id="51207" name="Rectangle 7"/>
          <p:cNvSpPr>
            <a:spLocks noGrp="1" noChangeArrowheads="1"/>
          </p:cNvSpPr>
          <p:nvPr>
            <p:ph type="ctrTitle"/>
          </p:nvPr>
        </p:nvSpPr>
        <p:spPr>
          <a:xfrm>
            <a:off x="914400" y="3200400"/>
            <a:ext cx="7772400" cy="1752600"/>
          </a:xfrm>
          <a:noFill/>
          <a:ln/>
        </p:spPr>
        <p:txBody>
          <a:bodyPr/>
          <a:lstStyle/>
          <a:p>
            <a:pPr>
              <a:spcBef>
                <a:spcPct val="20000"/>
              </a:spcBef>
              <a:buClr>
                <a:schemeClr val="folHlink"/>
              </a:buClr>
              <a:buSzPct val="60000"/>
              <a:buFont typeface="Wingdings" pitchFamily="2" charset="2"/>
              <a:buNone/>
            </a:pPr>
            <a:r>
              <a:rPr lang="tr-TR" sz="3600" b="1" dirty="0" smtClean="0">
                <a:solidFill>
                  <a:schemeClr val="tx1"/>
                </a:solidFill>
                <a:latin typeface="Garamond" pitchFamily="18" charset="0"/>
              </a:rPr>
              <a:t>Dr. Şebnem Er</a:t>
            </a:r>
            <a:endParaRPr lang="en-US" sz="3600" dirty="0">
              <a:solidFill>
                <a:schemeClr val="tx1"/>
              </a:solidFill>
              <a:latin typeface="Garamond" pitchFamily="18" charset="0"/>
            </a:endParaRPr>
          </a:p>
        </p:txBody>
      </p:sp>
      <p:sp>
        <p:nvSpPr>
          <p:cNvPr id="2" name="Footer Placeholder 1"/>
          <p:cNvSpPr>
            <a:spLocks noGrp="1"/>
          </p:cNvSpPr>
          <p:nvPr>
            <p:ph type="ftr" sz="quarter" idx="3"/>
          </p:nvPr>
        </p:nvSpPr>
        <p:spPr/>
        <p:txBody>
          <a:bodyPr/>
          <a:lstStyle/>
          <a:p>
            <a:r>
              <a:rPr lang="en-US" smtClean="0"/>
              <a:t>A Course In Business Statistics, 4th © 2006 Prentice-Hall, Inc.</a:t>
            </a:r>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The Joy of Stats</a:t>
            </a:r>
            <a:endParaRPr lang="tr-TR" dirty="0"/>
          </a:p>
        </p:txBody>
      </p:sp>
      <p:pic>
        <p:nvPicPr>
          <p:cNvPr id="8" name="The Joy of Stats - Gapminder.org.wmv">
            <a:hlinkClick r:id="" action="ppaction://media"/>
          </p:cNvPr>
          <p:cNvPicPr>
            <a:picLocks noGrp="1" noRot="1" noChangeAspect="1"/>
          </p:cNvPicPr>
          <p:nvPr>
            <p:ph idx="1"/>
            <a:videoFile r:link="rId1"/>
          </p:nvPr>
        </p:nvPicPr>
        <p:blipFill>
          <a:blip r:embed="rId3"/>
          <a:stretch>
            <a:fillRect/>
          </a:stretch>
        </p:blipFill>
        <p:spPr>
          <a:xfrm>
            <a:off x="120015" y="1600200"/>
            <a:ext cx="8947785" cy="5029200"/>
          </a:xfrm>
          <a:prstGeom prst="rect">
            <a:avLst/>
          </a:prstGeom>
        </p:spPr>
      </p:pic>
      <p:sp>
        <p:nvSpPr>
          <p:cNvPr id="3" name="Footer Placeholder 2"/>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41810388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The Joy of Stats</a:t>
            </a:r>
            <a:endParaRPr lang="tr-TR" dirty="0"/>
          </a:p>
        </p:txBody>
      </p:sp>
      <p:sp>
        <p:nvSpPr>
          <p:cNvPr id="3" name="Content Placeholder 2"/>
          <p:cNvSpPr>
            <a:spLocks noGrp="1"/>
          </p:cNvSpPr>
          <p:nvPr>
            <p:ph idx="1"/>
          </p:nvPr>
        </p:nvSpPr>
        <p:spPr>
          <a:xfrm>
            <a:off x="609600" y="1600200"/>
            <a:ext cx="8229600" cy="4648200"/>
          </a:xfrm>
        </p:spPr>
        <p:txBody>
          <a:bodyPr/>
          <a:lstStyle/>
          <a:p>
            <a:r>
              <a:rPr lang="tr-TR" sz="2400" dirty="0" smtClean="0"/>
              <a:t>If you want to watch the rest please check the website.</a:t>
            </a:r>
          </a:p>
          <a:p>
            <a:r>
              <a:rPr lang="tr-TR" sz="2400" dirty="0" smtClean="0"/>
              <a:t>What did Prof. Rosling say?</a:t>
            </a:r>
          </a:p>
          <a:p>
            <a:pPr marL="0" indent="0">
              <a:buNone/>
            </a:pPr>
            <a:endParaRPr lang="tr-TR" sz="2400" dirty="0" smtClean="0">
              <a:solidFill>
                <a:schemeClr val="tx1"/>
              </a:solidFill>
            </a:endParaRPr>
          </a:p>
          <a:p>
            <a:pPr marL="0" indent="0">
              <a:buNone/>
            </a:pPr>
            <a:r>
              <a:rPr lang="tr-TR" sz="2400" dirty="0" smtClean="0"/>
              <a:t>«</a:t>
            </a:r>
            <a:r>
              <a:rPr lang="tr-TR" sz="2400" dirty="0" smtClean="0">
                <a:solidFill>
                  <a:schemeClr val="tx1"/>
                </a:solidFill>
              </a:rPr>
              <a:t>The </a:t>
            </a:r>
            <a:r>
              <a:rPr lang="tr-TR" sz="2400" dirty="0">
                <a:solidFill>
                  <a:schemeClr val="tx1"/>
                </a:solidFill>
              </a:rPr>
              <a:t>world we live in is a wash with </a:t>
            </a:r>
            <a:r>
              <a:rPr lang="tr-TR" sz="2400" b="1" dirty="0">
                <a:solidFill>
                  <a:srgbClr val="FF0000"/>
                </a:solidFill>
              </a:rPr>
              <a:t>data</a:t>
            </a:r>
            <a:r>
              <a:rPr lang="tr-TR" sz="2400" dirty="0">
                <a:solidFill>
                  <a:srgbClr val="FF0000"/>
                </a:solidFill>
              </a:rPr>
              <a:t> </a:t>
            </a:r>
            <a:r>
              <a:rPr lang="tr-TR" sz="2400" dirty="0">
                <a:solidFill>
                  <a:schemeClr val="tx1"/>
                </a:solidFill>
              </a:rPr>
              <a:t>that comes pouring in from everywhere around us. On its own, this data is just noise of confusion. </a:t>
            </a:r>
            <a:r>
              <a:rPr lang="tr-TR" sz="2400" b="1" dirty="0">
                <a:solidFill>
                  <a:srgbClr val="FF0000"/>
                </a:solidFill>
              </a:rPr>
              <a:t>To make sense of data</a:t>
            </a:r>
            <a:r>
              <a:rPr lang="tr-TR" sz="2400" dirty="0">
                <a:solidFill>
                  <a:schemeClr val="tx1"/>
                </a:solidFill>
              </a:rPr>
              <a:t>, to find the meaning in it, we need a </a:t>
            </a:r>
            <a:r>
              <a:rPr lang="tr-TR" sz="2400" b="1" dirty="0">
                <a:solidFill>
                  <a:srgbClr val="FF0000"/>
                </a:solidFill>
              </a:rPr>
              <a:t>powerful</a:t>
            </a:r>
            <a:r>
              <a:rPr lang="tr-TR" sz="2400" dirty="0">
                <a:solidFill>
                  <a:srgbClr val="FF0000"/>
                </a:solidFill>
              </a:rPr>
              <a:t> </a:t>
            </a:r>
            <a:r>
              <a:rPr lang="tr-TR" sz="2400" dirty="0">
                <a:solidFill>
                  <a:schemeClr val="tx1"/>
                </a:solidFill>
              </a:rPr>
              <a:t>branch of science: </a:t>
            </a:r>
            <a:r>
              <a:rPr lang="tr-TR" sz="2400" b="1" dirty="0" smtClean="0">
                <a:solidFill>
                  <a:srgbClr val="FF0000"/>
                </a:solidFill>
              </a:rPr>
              <a:t>STATISTICS</a:t>
            </a:r>
          </a:p>
          <a:p>
            <a:pPr marL="0" indent="0">
              <a:buNone/>
            </a:pPr>
            <a:endParaRPr lang="tr-TR" sz="2400" dirty="0">
              <a:solidFill>
                <a:schemeClr val="tx1"/>
              </a:solidFill>
            </a:endParaRPr>
          </a:p>
          <a:p>
            <a:pPr marL="0" indent="0">
              <a:buNone/>
            </a:pPr>
            <a:r>
              <a:rPr lang="tr-TR" sz="2400" dirty="0" smtClean="0">
                <a:solidFill>
                  <a:schemeClr val="tx1"/>
                </a:solidFill>
              </a:rPr>
              <a:t>Believe </a:t>
            </a:r>
            <a:r>
              <a:rPr lang="tr-TR" sz="2400" dirty="0">
                <a:solidFill>
                  <a:schemeClr val="tx1"/>
                </a:solidFill>
              </a:rPr>
              <a:t>me there is </a:t>
            </a:r>
            <a:r>
              <a:rPr lang="tr-TR" sz="2400" b="1" dirty="0">
                <a:solidFill>
                  <a:srgbClr val="FF0000"/>
                </a:solidFill>
              </a:rPr>
              <a:t>nothing boring </a:t>
            </a:r>
            <a:r>
              <a:rPr lang="tr-TR" sz="2400" dirty="0">
                <a:solidFill>
                  <a:schemeClr val="tx1"/>
                </a:solidFill>
              </a:rPr>
              <a:t>about Statistics, especially not today when we can make the data sing</a:t>
            </a:r>
            <a:r>
              <a:rPr lang="tr-TR" sz="2400" dirty="0" smtClean="0">
                <a:solidFill>
                  <a:schemeClr val="tx1"/>
                </a:solidFill>
              </a:rPr>
              <a:t>...»</a:t>
            </a:r>
          </a:p>
          <a:p>
            <a:endParaRPr lang="tr-TR" sz="2400" dirty="0">
              <a:solidFill>
                <a:schemeClr val="tx1"/>
              </a:solidFill>
            </a:endParaRPr>
          </a:p>
          <a:p>
            <a:endParaRPr lang="tr-TR" sz="2400" dirty="0"/>
          </a:p>
        </p:txBody>
      </p:sp>
      <p:sp>
        <p:nvSpPr>
          <p:cNvPr id="4" name="Footer Placeholder 3"/>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384784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25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2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z="3500" dirty="0" smtClean="0"/>
              <a:t>As Prof. Rosling Says We Are Surrounded by Statistics</a:t>
            </a:r>
            <a:endParaRPr lang="tr-TR" sz="3500" dirty="0"/>
          </a:p>
        </p:txBody>
      </p:sp>
      <p:sp>
        <p:nvSpPr>
          <p:cNvPr id="3" name="Content Placeholder 2"/>
          <p:cNvSpPr>
            <a:spLocks noGrp="1"/>
          </p:cNvSpPr>
          <p:nvPr>
            <p:ph idx="1"/>
          </p:nvPr>
        </p:nvSpPr>
        <p:spPr>
          <a:xfrm>
            <a:off x="533400" y="1447800"/>
            <a:ext cx="8305800" cy="5029200"/>
          </a:xfrm>
        </p:spPr>
        <p:txBody>
          <a:bodyPr/>
          <a:lstStyle/>
          <a:p>
            <a:r>
              <a:rPr lang="tr-TR" sz="2000" dirty="0" smtClean="0"/>
              <a:t>How are we surrounded by statistics? In which areas?</a:t>
            </a:r>
          </a:p>
          <a:p>
            <a:r>
              <a:rPr lang="tr-TR" sz="2000" dirty="0" smtClean="0"/>
              <a:t>In Many areas:</a:t>
            </a:r>
          </a:p>
          <a:p>
            <a:pPr lvl="1"/>
            <a:r>
              <a:rPr lang="tr-TR" sz="1600" dirty="0" smtClean="0"/>
              <a:t>AACSB accreditation questionaires</a:t>
            </a:r>
          </a:p>
          <a:p>
            <a:pPr lvl="1"/>
            <a:r>
              <a:rPr lang="tr-TR" sz="1600" dirty="0" smtClean="0"/>
              <a:t>Medicine:</a:t>
            </a:r>
          </a:p>
          <a:p>
            <a:pPr lvl="1"/>
            <a:r>
              <a:rPr lang="tr-TR" sz="1600" dirty="0" smtClean="0"/>
              <a:t>Economics</a:t>
            </a:r>
          </a:p>
          <a:p>
            <a:pPr lvl="1"/>
            <a:r>
              <a:rPr lang="tr-TR" sz="1600" dirty="0" smtClean="0"/>
              <a:t>Food technologies</a:t>
            </a:r>
          </a:p>
          <a:p>
            <a:pPr lvl="1"/>
            <a:r>
              <a:rPr lang="tr-TR" sz="1600" dirty="0" smtClean="0"/>
              <a:t>Supermarkets</a:t>
            </a:r>
          </a:p>
          <a:p>
            <a:pPr lvl="1"/>
            <a:r>
              <a:rPr lang="tr-TR" sz="1600" dirty="0" smtClean="0"/>
              <a:t>Engineering</a:t>
            </a:r>
          </a:p>
          <a:p>
            <a:pPr lvl="1"/>
            <a:r>
              <a:rPr lang="tr-TR" sz="1600" dirty="0" smtClean="0"/>
              <a:t>Air traffic control systems</a:t>
            </a:r>
          </a:p>
          <a:p>
            <a:pPr lvl="1"/>
            <a:r>
              <a:rPr lang="tr-TR" sz="1600" dirty="0" smtClean="0"/>
              <a:t>Gambling</a:t>
            </a:r>
          </a:p>
          <a:p>
            <a:pPr lvl="1"/>
            <a:r>
              <a:rPr lang="tr-TR" sz="1600" dirty="0" smtClean="0"/>
              <a:t>Management</a:t>
            </a:r>
          </a:p>
          <a:p>
            <a:pPr lvl="1"/>
            <a:r>
              <a:rPr lang="tr-TR" sz="1600" dirty="0" smtClean="0"/>
              <a:t>Sports – Football, Basketball, Swimming etc. Coin toss before a match.</a:t>
            </a:r>
          </a:p>
          <a:p>
            <a:pPr lvl="1"/>
            <a:r>
              <a:rPr lang="tr-TR" sz="1600" dirty="0" smtClean="0"/>
              <a:t>Spam Filtering – Google!</a:t>
            </a:r>
          </a:p>
          <a:p>
            <a:pPr lvl="1"/>
            <a:r>
              <a:rPr lang="tr-TR" sz="1600" dirty="0" smtClean="0"/>
              <a:t>Customer Satisfaction</a:t>
            </a:r>
          </a:p>
          <a:p>
            <a:pPr lvl="1"/>
            <a:r>
              <a:rPr lang="tr-TR" sz="1600" dirty="0" smtClean="0"/>
              <a:t>Detecting Credit Card Fraud</a:t>
            </a:r>
          </a:p>
          <a:p>
            <a:pPr lvl="1"/>
            <a:r>
              <a:rPr lang="tr-TR" sz="1600" dirty="0" smtClean="0"/>
              <a:t>Crime Statistics</a:t>
            </a:r>
          </a:p>
        </p:txBody>
      </p:sp>
      <p:sp>
        <p:nvSpPr>
          <p:cNvPr id="4" name="Footer Placeholder 3"/>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234582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10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10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10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10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10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1000"/>
                                        <p:tgtEl>
                                          <p:spTgt spid="3">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1000"/>
                                        <p:tgtEl>
                                          <p:spTgt spid="3">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fade">
                                      <p:cBhvr>
                                        <p:cTn id="45" dur="1000"/>
                                        <p:tgtEl>
                                          <p:spTgt spid="3">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3" end="13"/>
                                            </p:txEl>
                                          </p:spTgt>
                                        </p:tgtEl>
                                        <p:attrNameLst>
                                          <p:attrName>style.visibility</p:attrName>
                                        </p:attrNameLst>
                                      </p:cBhvr>
                                      <p:to>
                                        <p:strVal val="visible"/>
                                      </p:to>
                                    </p:set>
                                    <p:animEffect transition="in" filter="fade">
                                      <p:cBhvr>
                                        <p:cTn id="48" dur="1000"/>
                                        <p:tgtEl>
                                          <p:spTgt spid="3">
                                            <p:txEl>
                                              <p:pRg st="13" end="13"/>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animEffect transition="in" filter="fade">
                                      <p:cBhvr>
                                        <p:cTn id="51" dur="1000"/>
                                        <p:tgtEl>
                                          <p:spTgt spid="3">
                                            <p:txEl>
                                              <p:pRg st="14" end="14"/>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15" end="15"/>
                                            </p:txEl>
                                          </p:spTgt>
                                        </p:tgtEl>
                                        <p:attrNameLst>
                                          <p:attrName>style.visibility</p:attrName>
                                        </p:attrNameLst>
                                      </p:cBhvr>
                                      <p:to>
                                        <p:strVal val="visible"/>
                                      </p:to>
                                    </p:set>
                                    <p:animEffect transition="in" filter="fade">
                                      <p:cBhvr>
                                        <p:cTn id="54" dur="10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81000"/>
            <a:ext cx="7848600" cy="914400"/>
          </a:xfrm>
        </p:spPr>
        <p:txBody>
          <a:bodyPr/>
          <a:lstStyle/>
          <a:p>
            <a:r>
              <a:rPr lang="tr-TR" dirty="0" smtClean="0"/>
              <a:t>Surrounded by Statistics: In Medicine</a:t>
            </a:r>
            <a:endParaRPr lang="tr-TR" dirty="0"/>
          </a:p>
        </p:txBody>
      </p:sp>
      <p:sp>
        <p:nvSpPr>
          <p:cNvPr id="3" name="Content Placeholder 2"/>
          <p:cNvSpPr>
            <a:spLocks noGrp="1"/>
          </p:cNvSpPr>
          <p:nvPr>
            <p:ph idx="1"/>
          </p:nvPr>
        </p:nvSpPr>
        <p:spPr>
          <a:xfrm>
            <a:off x="762000" y="1600200"/>
            <a:ext cx="7696200" cy="4419600"/>
          </a:xfrm>
        </p:spPr>
        <p:txBody>
          <a:bodyPr/>
          <a:lstStyle/>
          <a:p>
            <a:r>
              <a:rPr lang="tr-TR" sz="2000" dirty="0" smtClean="0"/>
              <a:t>Disease and mortality statistics :Understanding the processes by which plagues spread prevent them from decimating humanity:</a:t>
            </a:r>
          </a:p>
          <a:p>
            <a:endParaRPr lang="tr-TR" sz="2000" dirty="0" smtClean="0"/>
          </a:p>
          <a:p>
            <a:endParaRPr lang="tr-TR" sz="2000" dirty="0" smtClean="0"/>
          </a:p>
          <a:p>
            <a:pPr lvl="1"/>
            <a:r>
              <a:rPr lang="en-US" sz="1600" dirty="0" smtClean="0">
                <a:solidFill>
                  <a:schemeClr val="tx1"/>
                </a:solidFill>
                <a:latin typeface="+mn-lt"/>
                <a:ea typeface="+mn-ea"/>
                <a:cs typeface="+mn-cs"/>
              </a:rPr>
              <a:t>Not </a:t>
            </a:r>
            <a:r>
              <a:rPr lang="en-US" sz="1600" dirty="0">
                <a:solidFill>
                  <a:schemeClr val="tx1"/>
                </a:solidFill>
                <a:latin typeface="+mn-lt"/>
                <a:ea typeface="+mn-ea"/>
                <a:cs typeface="+mn-cs"/>
              </a:rPr>
              <a:t>far from London's Piccadilly Circus Underground Station, if you </a:t>
            </a:r>
            <a:r>
              <a:rPr lang="en-US" sz="1600" dirty="0" smtClean="0">
                <a:solidFill>
                  <a:schemeClr val="tx1"/>
                </a:solidFill>
                <a:latin typeface="+mn-lt"/>
                <a:ea typeface="+mn-ea"/>
                <a:cs typeface="+mn-cs"/>
              </a:rPr>
              <a:t>take</a:t>
            </a:r>
            <a:r>
              <a:rPr lang="tr-TR" sz="1600" dirty="0" smtClean="0">
                <a:solidFill>
                  <a:schemeClr val="tx1"/>
                </a:solidFill>
                <a:latin typeface="+mn-lt"/>
                <a:ea typeface="+mn-ea"/>
                <a:cs typeface="+mn-cs"/>
              </a:rPr>
              <a:t> </a:t>
            </a:r>
            <a:r>
              <a:rPr lang="en-US" sz="1600" dirty="0" smtClean="0">
                <a:solidFill>
                  <a:schemeClr val="tx1"/>
                </a:solidFill>
                <a:latin typeface="+mn-lt"/>
                <a:ea typeface="+mn-ea"/>
                <a:cs typeface="+mn-cs"/>
              </a:rPr>
              <a:t>a </a:t>
            </a:r>
            <a:r>
              <a:rPr lang="en-US" sz="1600" dirty="0">
                <a:solidFill>
                  <a:schemeClr val="tx1"/>
                </a:solidFill>
                <a:latin typeface="+mn-lt"/>
                <a:ea typeface="+mn-ea"/>
                <a:cs typeface="+mn-cs"/>
              </a:rPr>
              <a:t>few steps from the intersection of </a:t>
            </a:r>
            <a:r>
              <a:rPr lang="en-US" sz="1600" dirty="0" err="1">
                <a:solidFill>
                  <a:schemeClr val="tx1"/>
                </a:solidFill>
                <a:latin typeface="+mn-lt"/>
                <a:ea typeface="+mn-ea"/>
                <a:cs typeface="+mn-cs"/>
              </a:rPr>
              <a:t>Broadwick</a:t>
            </a:r>
            <a:r>
              <a:rPr lang="en-US" sz="1600" dirty="0">
                <a:solidFill>
                  <a:schemeClr val="tx1"/>
                </a:solidFill>
                <a:latin typeface="+mn-lt"/>
                <a:ea typeface="+mn-ea"/>
                <a:cs typeface="+mn-cs"/>
              </a:rPr>
              <a:t> Street and Lexington Street</a:t>
            </a:r>
            <a:r>
              <a:rPr lang="en-US" sz="1600" dirty="0" smtClean="0">
                <a:solidFill>
                  <a:schemeClr val="tx1"/>
                </a:solidFill>
                <a:latin typeface="+mn-lt"/>
                <a:ea typeface="+mn-ea"/>
                <a:cs typeface="+mn-cs"/>
              </a:rPr>
              <a:t>,</a:t>
            </a:r>
            <a:r>
              <a:rPr lang="tr-TR" sz="1600" dirty="0" smtClean="0">
                <a:solidFill>
                  <a:schemeClr val="tx1"/>
                </a:solidFill>
                <a:latin typeface="+mn-lt"/>
                <a:ea typeface="+mn-ea"/>
                <a:cs typeface="+mn-cs"/>
              </a:rPr>
              <a:t> </a:t>
            </a:r>
            <a:r>
              <a:rPr lang="en-US" sz="1600" dirty="0" smtClean="0">
                <a:solidFill>
                  <a:schemeClr val="tx1"/>
                </a:solidFill>
                <a:latin typeface="+mn-lt"/>
                <a:ea typeface="+mn-ea"/>
                <a:cs typeface="+mn-cs"/>
              </a:rPr>
              <a:t>you </a:t>
            </a:r>
            <a:r>
              <a:rPr lang="en-US" sz="1600" dirty="0">
                <a:solidFill>
                  <a:schemeClr val="tx1"/>
                </a:solidFill>
                <a:latin typeface="+mn-lt"/>
                <a:ea typeface="+mn-ea"/>
                <a:cs typeface="+mn-cs"/>
              </a:rPr>
              <a:t>will stumble into a </a:t>
            </a:r>
            <a:r>
              <a:rPr lang="en-US" sz="1600" dirty="0" err="1">
                <a:solidFill>
                  <a:schemeClr val="tx1"/>
                </a:solidFill>
                <a:latin typeface="+mn-lt"/>
                <a:ea typeface="+mn-ea"/>
                <a:cs typeface="+mn-cs"/>
              </a:rPr>
              <a:t>tubewell</a:t>
            </a:r>
            <a:r>
              <a:rPr lang="en-US" sz="1600" dirty="0">
                <a:solidFill>
                  <a:schemeClr val="tx1"/>
                </a:solidFill>
                <a:latin typeface="+mn-lt"/>
                <a:ea typeface="+mn-ea"/>
                <a:cs typeface="+mn-cs"/>
              </a:rPr>
              <a:t> (water pump). Notice, the pump has </a:t>
            </a:r>
            <a:r>
              <a:rPr lang="en-US" sz="1600" dirty="0" smtClean="0">
                <a:solidFill>
                  <a:schemeClr val="tx1"/>
                </a:solidFill>
                <a:latin typeface="+mn-lt"/>
                <a:ea typeface="+mn-ea"/>
                <a:cs typeface="+mn-cs"/>
              </a:rPr>
              <a:t>no</a:t>
            </a:r>
            <a:r>
              <a:rPr lang="tr-TR" sz="1600" dirty="0" smtClean="0">
                <a:solidFill>
                  <a:schemeClr val="tx1"/>
                </a:solidFill>
                <a:latin typeface="+mn-lt"/>
                <a:ea typeface="+mn-ea"/>
                <a:cs typeface="+mn-cs"/>
              </a:rPr>
              <a:t> handle!</a:t>
            </a:r>
          </a:p>
        </p:txBody>
      </p:sp>
      <p:sp>
        <p:nvSpPr>
          <p:cNvPr id="4" name="Footer Placeholder 3"/>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249756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a:p>
        </p:txBody>
      </p:sp>
      <p:sp>
        <p:nvSpPr>
          <p:cNvPr id="3" name="Content Placeholder 2"/>
          <p:cNvSpPr>
            <a:spLocks noGrp="1"/>
          </p:cNvSpPr>
          <p:nvPr>
            <p:ph idx="1"/>
          </p:nvPr>
        </p:nvSpPr>
        <p:spPr/>
        <p:txBody>
          <a:bodyPr/>
          <a:lstStyle/>
          <a:p>
            <a:endParaRPr lang="tr-TR" dirty="0"/>
          </a:p>
        </p:txBody>
      </p:sp>
      <p:pic>
        <p:nvPicPr>
          <p:cNvPr id="175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52959"/>
            <a:ext cx="4419600" cy="67288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5419116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Start of cholera in London, 1854.</a:t>
            </a:r>
            <a:endParaRPr lang="tr-TR" dirty="0"/>
          </a:p>
        </p:txBody>
      </p:sp>
      <p:sp>
        <p:nvSpPr>
          <p:cNvPr id="3" name="Content Placeholder 2"/>
          <p:cNvSpPr>
            <a:spLocks noGrp="1"/>
          </p:cNvSpPr>
          <p:nvPr>
            <p:ph idx="1"/>
          </p:nvPr>
        </p:nvSpPr>
        <p:spPr>
          <a:xfrm>
            <a:off x="762000" y="1371600"/>
            <a:ext cx="8077200" cy="4114800"/>
          </a:xfrm>
        </p:spPr>
        <p:txBody>
          <a:bodyPr/>
          <a:lstStyle/>
          <a:p>
            <a:r>
              <a:rPr lang="en-US" sz="1600" dirty="0">
                <a:solidFill>
                  <a:schemeClr val="tx1"/>
                </a:solidFill>
              </a:rPr>
              <a:t>Now let us go back almost 160 years in time. It started in the early </a:t>
            </a:r>
            <a:r>
              <a:rPr lang="en-US" sz="1600" dirty="0" smtClean="0">
                <a:solidFill>
                  <a:schemeClr val="tx1"/>
                </a:solidFill>
              </a:rPr>
              <a:t>morning</a:t>
            </a:r>
            <a:r>
              <a:rPr lang="tr-TR" sz="1600" dirty="0" smtClean="0">
                <a:solidFill>
                  <a:schemeClr val="tx1"/>
                </a:solidFill>
              </a:rPr>
              <a:t> </a:t>
            </a:r>
            <a:r>
              <a:rPr lang="en-US" sz="1600" dirty="0" smtClean="0">
                <a:solidFill>
                  <a:schemeClr val="tx1"/>
                </a:solidFill>
              </a:rPr>
              <a:t>of </a:t>
            </a:r>
            <a:r>
              <a:rPr lang="en-US" sz="1600" dirty="0">
                <a:solidFill>
                  <a:schemeClr val="tx1"/>
                </a:solidFill>
              </a:rPr>
              <a:t>Monday August 28, </a:t>
            </a:r>
            <a:r>
              <a:rPr lang="en-US" sz="1600" dirty="0" smtClean="0">
                <a:solidFill>
                  <a:schemeClr val="tx1"/>
                </a:solidFill>
              </a:rPr>
              <a:t>1</a:t>
            </a:r>
            <a:r>
              <a:rPr lang="tr-TR" sz="1600" dirty="0" smtClean="0">
                <a:solidFill>
                  <a:schemeClr val="tx1"/>
                </a:solidFill>
              </a:rPr>
              <a:t>8</a:t>
            </a:r>
            <a:r>
              <a:rPr lang="en-US" sz="1600" dirty="0" smtClean="0">
                <a:solidFill>
                  <a:schemeClr val="tx1"/>
                </a:solidFill>
              </a:rPr>
              <a:t>54 </a:t>
            </a:r>
            <a:r>
              <a:rPr lang="en-US" sz="1600" dirty="0">
                <a:solidFill>
                  <a:schemeClr val="tx1"/>
                </a:solidFill>
              </a:rPr>
              <a:t>in the basement </a:t>
            </a:r>
            <a:r>
              <a:rPr lang="en-US" sz="1600" dirty="0" smtClean="0">
                <a:solidFill>
                  <a:schemeClr val="tx1"/>
                </a:solidFill>
              </a:rPr>
              <a:t>apartment</a:t>
            </a:r>
            <a:r>
              <a:rPr lang="tr-TR" sz="1600" dirty="0" smtClean="0">
                <a:solidFill>
                  <a:schemeClr val="tx1"/>
                </a:solidFill>
              </a:rPr>
              <a:t>.</a:t>
            </a:r>
          </a:p>
          <a:p>
            <a:endParaRPr lang="tr-TR" sz="1600" dirty="0" smtClean="0">
              <a:solidFill>
                <a:schemeClr val="tx1"/>
              </a:solidFill>
            </a:endParaRPr>
          </a:p>
          <a:p>
            <a:r>
              <a:rPr lang="en-US" sz="1600" dirty="0">
                <a:solidFill>
                  <a:schemeClr val="tx1"/>
                </a:solidFill>
              </a:rPr>
              <a:t>There lived Sarah Lewis </a:t>
            </a:r>
            <a:r>
              <a:rPr lang="en-US" sz="1600" dirty="0" smtClean="0">
                <a:solidFill>
                  <a:schemeClr val="tx1"/>
                </a:solidFill>
              </a:rPr>
              <a:t>with</a:t>
            </a:r>
            <a:r>
              <a:rPr lang="tr-TR" sz="1600" dirty="0" smtClean="0">
                <a:solidFill>
                  <a:schemeClr val="tx1"/>
                </a:solidFill>
              </a:rPr>
              <a:t> </a:t>
            </a:r>
            <a:r>
              <a:rPr lang="en-US" sz="1600" dirty="0" smtClean="0">
                <a:solidFill>
                  <a:schemeClr val="tx1"/>
                </a:solidFill>
              </a:rPr>
              <a:t>her </a:t>
            </a:r>
            <a:r>
              <a:rPr lang="en-US" sz="1600" dirty="0">
                <a:solidFill>
                  <a:schemeClr val="tx1"/>
                </a:solidFill>
              </a:rPr>
              <a:t>policeman husband Thomas and </a:t>
            </a:r>
            <a:r>
              <a:rPr lang="tr-TR" sz="1600" dirty="0" smtClean="0">
                <a:solidFill>
                  <a:schemeClr val="tx1"/>
                </a:solidFill>
              </a:rPr>
              <a:t>fi</a:t>
            </a:r>
            <a:r>
              <a:rPr lang="en-US" sz="1600" dirty="0" err="1" smtClean="0">
                <a:solidFill>
                  <a:schemeClr val="tx1"/>
                </a:solidFill>
              </a:rPr>
              <a:t>ve</a:t>
            </a:r>
            <a:r>
              <a:rPr lang="en-US" sz="1600" dirty="0" smtClean="0">
                <a:solidFill>
                  <a:schemeClr val="tx1"/>
                </a:solidFill>
              </a:rPr>
              <a:t>-month </a:t>
            </a:r>
            <a:r>
              <a:rPr lang="en-US" sz="1600" dirty="0">
                <a:solidFill>
                  <a:schemeClr val="tx1"/>
                </a:solidFill>
              </a:rPr>
              <a:t>old </a:t>
            </a:r>
            <a:r>
              <a:rPr lang="en-US" sz="1600" dirty="0" smtClean="0">
                <a:solidFill>
                  <a:schemeClr val="tx1"/>
                </a:solidFill>
              </a:rPr>
              <a:t>daughter.</a:t>
            </a:r>
            <a:endParaRPr lang="tr-TR" sz="1600" dirty="0" smtClean="0">
              <a:solidFill>
                <a:schemeClr val="tx1"/>
              </a:solidFill>
            </a:endParaRPr>
          </a:p>
          <a:p>
            <a:endParaRPr lang="en-US" sz="1600" dirty="0">
              <a:solidFill>
                <a:schemeClr val="tx1"/>
              </a:solidFill>
            </a:endParaRPr>
          </a:p>
          <a:p>
            <a:r>
              <a:rPr lang="en-US" sz="1600" dirty="0">
                <a:solidFill>
                  <a:schemeClr val="tx1"/>
                </a:solidFill>
              </a:rPr>
              <a:t>The little girl started having diarrhea with its usual symptoms of vomiting</a:t>
            </a:r>
            <a:r>
              <a:rPr lang="en-US" sz="1600" dirty="0" smtClean="0">
                <a:solidFill>
                  <a:schemeClr val="tx1"/>
                </a:solidFill>
              </a:rPr>
              <a:t>,</a:t>
            </a:r>
            <a:r>
              <a:rPr lang="tr-TR" sz="1600" dirty="0" smtClean="0">
                <a:solidFill>
                  <a:schemeClr val="tx1"/>
                </a:solidFill>
              </a:rPr>
              <a:t> </a:t>
            </a:r>
            <a:r>
              <a:rPr lang="en-US" sz="1600" dirty="0" smtClean="0">
                <a:solidFill>
                  <a:schemeClr val="tx1"/>
                </a:solidFill>
              </a:rPr>
              <a:t>unable </a:t>
            </a:r>
            <a:r>
              <a:rPr lang="en-US" sz="1600" dirty="0">
                <a:solidFill>
                  <a:schemeClr val="tx1"/>
                </a:solidFill>
              </a:rPr>
              <a:t>to keep down food or medicine, and passing pale, green </a:t>
            </a:r>
            <a:r>
              <a:rPr lang="en-US" sz="1600" dirty="0" smtClean="0">
                <a:solidFill>
                  <a:schemeClr val="tx1"/>
                </a:solidFill>
              </a:rPr>
              <a:t>slimy,</a:t>
            </a:r>
            <a:r>
              <a:rPr lang="tr-TR" sz="1600" dirty="0" smtClean="0">
                <a:solidFill>
                  <a:schemeClr val="tx1"/>
                </a:solidFill>
              </a:rPr>
              <a:t> </a:t>
            </a:r>
            <a:r>
              <a:rPr lang="en-US" sz="1600" dirty="0" smtClean="0">
                <a:solidFill>
                  <a:schemeClr val="tx1"/>
                </a:solidFill>
              </a:rPr>
              <a:t>watery</a:t>
            </a:r>
            <a:r>
              <a:rPr lang="en-US" sz="1600" dirty="0">
                <a:solidFill>
                  <a:schemeClr val="tx1"/>
                </a:solidFill>
              </a:rPr>
              <a:t>, </a:t>
            </a:r>
            <a:r>
              <a:rPr lang="en-US" sz="1600" dirty="0" smtClean="0">
                <a:solidFill>
                  <a:schemeClr val="tx1"/>
                </a:solidFill>
              </a:rPr>
              <a:t>o</a:t>
            </a:r>
            <a:r>
              <a:rPr lang="tr-TR" sz="1600" dirty="0" smtClean="0">
                <a:solidFill>
                  <a:schemeClr val="tx1"/>
                </a:solidFill>
              </a:rPr>
              <a:t>ff</a:t>
            </a:r>
            <a:r>
              <a:rPr lang="en-US" sz="1600" dirty="0" err="1" smtClean="0">
                <a:solidFill>
                  <a:schemeClr val="tx1"/>
                </a:solidFill>
              </a:rPr>
              <a:t>ensive</a:t>
            </a:r>
            <a:r>
              <a:rPr lang="en-US" sz="1600" dirty="0" smtClean="0">
                <a:solidFill>
                  <a:schemeClr val="tx1"/>
                </a:solidFill>
              </a:rPr>
              <a:t>-smelling stools.</a:t>
            </a:r>
            <a:r>
              <a:rPr lang="tr-TR" sz="1600" dirty="0" smtClean="0">
                <a:solidFill>
                  <a:schemeClr val="tx1"/>
                </a:solidFill>
              </a:rPr>
              <a:t> </a:t>
            </a:r>
            <a:r>
              <a:rPr lang="en-US" sz="1600" dirty="0" smtClean="0">
                <a:solidFill>
                  <a:schemeClr val="tx1"/>
                </a:solidFill>
              </a:rPr>
              <a:t>There </a:t>
            </a:r>
            <a:r>
              <a:rPr lang="en-US" sz="1600" dirty="0">
                <a:solidFill>
                  <a:schemeClr val="tx1"/>
                </a:solidFill>
              </a:rPr>
              <a:t>were no disposable diapers </a:t>
            </a:r>
            <a:r>
              <a:rPr lang="en-US" sz="1600" dirty="0" smtClean="0">
                <a:solidFill>
                  <a:schemeClr val="tx1"/>
                </a:solidFill>
              </a:rPr>
              <a:t>those</a:t>
            </a:r>
            <a:r>
              <a:rPr lang="tr-TR" sz="1600" dirty="0" smtClean="0">
                <a:solidFill>
                  <a:schemeClr val="tx1"/>
                </a:solidFill>
              </a:rPr>
              <a:t> days. </a:t>
            </a:r>
            <a:r>
              <a:rPr lang="en-US" sz="1600" dirty="0">
                <a:solidFill>
                  <a:schemeClr val="tx1"/>
                </a:solidFill>
              </a:rPr>
              <a:t>Mrs. Lewis cleaned infant daughter's soiled diapers in buckets </a:t>
            </a:r>
            <a:r>
              <a:rPr lang="en-US" sz="1600" dirty="0" smtClean="0">
                <a:solidFill>
                  <a:schemeClr val="tx1"/>
                </a:solidFill>
              </a:rPr>
              <a:t>of</a:t>
            </a:r>
            <a:r>
              <a:rPr lang="tr-TR" sz="1600" dirty="0" smtClean="0">
                <a:solidFill>
                  <a:schemeClr val="tx1"/>
                </a:solidFill>
              </a:rPr>
              <a:t> </a:t>
            </a:r>
            <a:r>
              <a:rPr lang="en-US" sz="1600" dirty="0" smtClean="0">
                <a:solidFill>
                  <a:schemeClr val="tx1"/>
                </a:solidFill>
              </a:rPr>
              <a:t>cold </a:t>
            </a:r>
            <a:r>
              <a:rPr lang="en-US" sz="1600" dirty="0">
                <a:solidFill>
                  <a:schemeClr val="tx1"/>
                </a:solidFill>
              </a:rPr>
              <a:t>water that ran down the drain in front of the apartment. Just </a:t>
            </a:r>
            <a:r>
              <a:rPr lang="en-US" sz="1600" dirty="0" smtClean="0">
                <a:solidFill>
                  <a:schemeClr val="tx1"/>
                </a:solidFill>
              </a:rPr>
              <a:t>out</a:t>
            </a:r>
            <a:r>
              <a:rPr lang="tr-TR" sz="1600" dirty="0" smtClean="0">
                <a:solidFill>
                  <a:schemeClr val="tx1"/>
                </a:solidFill>
              </a:rPr>
              <a:t> </a:t>
            </a:r>
            <a:r>
              <a:rPr lang="en-US" sz="1600" dirty="0" smtClean="0">
                <a:solidFill>
                  <a:schemeClr val="tx1"/>
                </a:solidFill>
              </a:rPr>
              <a:t>Lewis</a:t>
            </a:r>
            <a:r>
              <a:rPr lang="en-US" sz="1600" dirty="0">
                <a:solidFill>
                  <a:schemeClr val="tx1"/>
                </a:solidFill>
              </a:rPr>
              <a:t>' apartment, people gathered around a water pump to fetch water</a:t>
            </a:r>
            <a:r>
              <a:rPr lang="en-US" sz="1600" dirty="0" smtClean="0">
                <a:solidFill>
                  <a:schemeClr val="tx1"/>
                </a:solidFill>
              </a:rPr>
              <a:t>.</a:t>
            </a:r>
            <a:endParaRPr lang="tr-TR" sz="1600" dirty="0" smtClean="0">
              <a:solidFill>
                <a:schemeClr val="tx1"/>
              </a:solidFill>
            </a:endParaRPr>
          </a:p>
          <a:p>
            <a:endParaRPr lang="tr-TR" sz="1600" dirty="0" smtClean="0">
              <a:solidFill>
                <a:schemeClr val="tx1"/>
              </a:solidFill>
            </a:endParaRPr>
          </a:p>
          <a:p>
            <a:r>
              <a:rPr lang="tr-TR" sz="1600" dirty="0" smtClean="0"/>
              <a:t>Over the next three days, people living nearby started to die as well as this little girl.</a:t>
            </a:r>
          </a:p>
          <a:p>
            <a:endParaRPr lang="tr-TR" sz="1600" dirty="0" smtClean="0">
              <a:solidFill>
                <a:schemeClr val="tx1"/>
              </a:solidFill>
            </a:endParaRPr>
          </a:p>
          <a:p>
            <a:r>
              <a:rPr lang="tr-TR" sz="1600" dirty="0" smtClean="0">
                <a:solidFill>
                  <a:schemeClr val="tx1"/>
                </a:solidFill>
              </a:rPr>
              <a:t>By </a:t>
            </a:r>
            <a:r>
              <a:rPr lang="tr-TR" sz="1600" dirty="0">
                <a:solidFill>
                  <a:schemeClr val="tx1"/>
                </a:solidFill>
              </a:rPr>
              <a:t>the 7th </a:t>
            </a:r>
            <a:r>
              <a:rPr lang="tr-TR" sz="1600" dirty="0" smtClean="0">
                <a:solidFill>
                  <a:schemeClr val="tx1"/>
                </a:solidFill>
              </a:rPr>
              <a:t>day, </a:t>
            </a:r>
            <a:r>
              <a:rPr lang="en-US" sz="1600" dirty="0" smtClean="0">
                <a:solidFill>
                  <a:schemeClr val="tx1"/>
                </a:solidFill>
              </a:rPr>
              <a:t>September </a:t>
            </a:r>
            <a:r>
              <a:rPr lang="en-US" sz="1600" dirty="0">
                <a:solidFill>
                  <a:schemeClr val="tx1"/>
                </a:solidFill>
              </a:rPr>
              <a:t>3, there was full-edged cholera outbreak</a:t>
            </a:r>
            <a:r>
              <a:rPr lang="en-US" sz="1600" dirty="0" smtClean="0">
                <a:solidFill>
                  <a:schemeClr val="tx1"/>
                </a:solidFill>
              </a:rPr>
              <a:t>.</a:t>
            </a:r>
            <a:endParaRPr lang="tr-TR" sz="1600" dirty="0" smtClean="0">
              <a:solidFill>
                <a:schemeClr val="tx1"/>
              </a:solidFill>
            </a:endParaRPr>
          </a:p>
          <a:p>
            <a:endParaRPr lang="tr-TR" sz="1600" dirty="0" smtClean="0">
              <a:solidFill>
                <a:schemeClr val="tx1"/>
              </a:solidFill>
            </a:endParaRPr>
          </a:p>
          <a:p>
            <a:r>
              <a:rPr lang="en-US" sz="1600" dirty="0">
                <a:solidFill>
                  <a:schemeClr val="tx1"/>
                </a:solidFill>
              </a:rPr>
              <a:t>It was during this epidemic that John Snow, a London doctor, succeeded in tracing the epidemic to a single water pump on Broad Street in the Golden Square </a:t>
            </a:r>
            <a:r>
              <a:rPr lang="en-US" sz="1600" dirty="0" smtClean="0">
                <a:solidFill>
                  <a:schemeClr val="tx1"/>
                </a:solidFill>
              </a:rPr>
              <a:t>area</a:t>
            </a:r>
            <a:r>
              <a:rPr lang="tr-TR" sz="1600" dirty="0" smtClean="0">
                <a:solidFill>
                  <a:schemeClr val="tx1"/>
                </a:solidFill>
              </a:rPr>
              <a:t>. </a:t>
            </a:r>
          </a:p>
        </p:txBody>
      </p:sp>
      <p:sp>
        <p:nvSpPr>
          <p:cNvPr id="4" name="Footer Placeholder 3"/>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86264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a:p>
        </p:txBody>
      </p:sp>
      <p:sp>
        <p:nvSpPr>
          <p:cNvPr id="3" name="Content Placeholder 2"/>
          <p:cNvSpPr>
            <a:spLocks noGrp="1"/>
          </p:cNvSpPr>
          <p:nvPr>
            <p:ph idx="1"/>
          </p:nvPr>
        </p:nvSpPr>
        <p:spPr>
          <a:xfrm>
            <a:off x="6857999" y="152400"/>
            <a:ext cx="2064915" cy="6172200"/>
          </a:xfrm>
        </p:spPr>
        <p:txBody>
          <a:bodyPr/>
          <a:lstStyle/>
          <a:p>
            <a:r>
              <a:rPr lang="en-US" sz="2000" dirty="0" smtClean="0">
                <a:solidFill>
                  <a:schemeClr val="tx1"/>
                </a:solidFill>
              </a:rPr>
              <a:t>Snow and to the displeasure of the locals, a completely di</a:t>
            </a:r>
            <a:r>
              <a:rPr lang="tr-TR" sz="2000" dirty="0" smtClean="0">
                <a:solidFill>
                  <a:schemeClr val="tx1"/>
                </a:solidFill>
              </a:rPr>
              <a:t>ff</a:t>
            </a:r>
            <a:r>
              <a:rPr lang="en-US" sz="2000" dirty="0" err="1" smtClean="0">
                <a:solidFill>
                  <a:schemeClr val="tx1"/>
                </a:solidFill>
              </a:rPr>
              <a:t>erent</a:t>
            </a:r>
            <a:r>
              <a:rPr lang="en-US" sz="2000" dirty="0" smtClean="0">
                <a:solidFill>
                  <a:schemeClr val="tx1"/>
                </a:solidFill>
              </a:rPr>
              <a:t> kind of</a:t>
            </a:r>
            <a:r>
              <a:rPr lang="tr-TR" sz="2000" dirty="0" smtClean="0">
                <a:solidFill>
                  <a:schemeClr val="tx1"/>
                </a:solidFill>
              </a:rPr>
              <a:t> </a:t>
            </a:r>
            <a:r>
              <a:rPr lang="en-US" sz="2000" dirty="0" smtClean="0">
                <a:solidFill>
                  <a:schemeClr val="tx1"/>
                </a:solidFill>
              </a:rPr>
              <a:t>preventive measure was taken - the pump handle outside 40 Broad Street</a:t>
            </a:r>
            <a:r>
              <a:rPr lang="tr-TR" sz="2000" dirty="0" smtClean="0">
                <a:solidFill>
                  <a:schemeClr val="tx1"/>
                </a:solidFill>
              </a:rPr>
              <a:t> </a:t>
            </a:r>
            <a:r>
              <a:rPr lang="en-US" sz="2000" dirty="0" smtClean="0">
                <a:solidFill>
                  <a:schemeClr val="tx1"/>
                </a:solidFill>
              </a:rPr>
              <a:t>was removed on September 8. And immediately the number of new cases</a:t>
            </a:r>
            <a:r>
              <a:rPr lang="tr-TR" sz="2000" dirty="0" smtClean="0">
                <a:solidFill>
                  <a:schemeClr val="tx1"/>
                </a:solidFill>
              </a:rPr>
              <a:t> diminished.</a:t>
            </a:r>
            <a:endParaRPr lang="tr-TR" sz="2000" dirty="0" smtClean="0"/>
          </a:p>
          <a:p>
            <a:endParaRPr lang="tr-TR" sz="2000" dirty="0"/>
          </a:p>
        </p:txBody>
      </p:sp>
      <p:pic>
        <p:nvPicPr>
          <p:cNvPr id="176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660"/>
            <a:ext cx="5333999" cy="66370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22301468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Another Disease</a:t>
            </a:r>
            <a:endParaRPr lang="tr-TR" dirty="0"/>
          </a:p>
        </p:txBody>
      </p:sp>
      <p:sp>
        <p:nvSpPr>
          <p:cNvPr id="3" name="Content Placeholder 2"/>
          <p:cNvSpPr>
            <a:spLocks noGrp="1"/>
          </p:cNvSpPr>
          <p:nvPr>
            <p:ph idx="1"/>
          </p:nvPr>
        </p:nvSpPr>
        <p:spPr/>
        <p:txBody>
          <a:bodyPr/>
          <a:lstStyle/>
          <a:p>
            <a:r>
              <a:rPr lang="tr-TR" dirty="0" smtClean="0"/>
              <a:t>River Blindness (</a:t>
            </a:r>
            <a:r>
              <a:rPr lang="tr-TR" dirty="0" smtClean="0">
                <a:hlinkClick r:id="rId2"/>
              </a:rPr>
              <a:t>Onchocerciasis</a:t>
            </a:r>
            <a:r>
              <a:rPr lang="tr-TR" dirty="0" smtClean="0"/>
              <a:t>): A parasitic disease caused by infection by roundworm mostly in mid-Africa.</a:t>
            </a:r>
          </a:p>
          <a:p>
            <a:r>
              <a:rPr lang="tr-TR" dirty="0" smtClean="0"/>
              <a:t>Research ongoing by Peter J. Diggle and his team.</a:t>
            </a:r>
          </a:p>
          <a:p>
            <a:r>
              <a:rPr lang="tr-TR" dirty="0" smtClean="0"/>
              <a:t>How do they map and assess the data?</a:t>
            </a:r>
          </a:p>
          <a:p>
            <a:r>
              <a:rPr lang="tr-TR" dirty="0" smtClean="0"/>
              <a:t>Field work.</a:t>
            </a:r>
          </a:p>
          <a:p>
            <a:endParaRPr lang="tr-TR" dirty="0"/>
          </a:p>
        </p:txBody>
      </p:sp>
      <p:sp>
        <p:nvSpPr>
          <p:cNvPr id="4" name="Footer Placeholder 3"/>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4503800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8305800" cy="838200"/>
          </a:xfrm>
        </p:spPr>
        <p:txBody>
          <a:bodyPr/>
          <a:lstStyle/>
          <a:p>
            <a:r>
              <a:rPr lang="en-US" dirty="0"/>
              <a:t>Rapid Assessment Procedure for </a:t>
            </a:r>
            <a:r>
              <a:rPr lang="en-US" dirty="0" err="1"/>
              <a:t>loiasis</a:t>
            </a:r>
            <a:endParaRPr lang="tr-TR" dirty="0"/>
          </a:p>
        </p:txBody>
      </p:sp>
      <p:sp>
        <p:nvSpPr>
          <p:cNvPr id="3" name="Content Placeholder 2"/>
          <p:cNvSpPr>
            <a:spLocks noGrp="1"/>
          </p:cNvSpPr>
          <p:nvPr>
            <p:ph idx="1"/>
          </p:nvPr>
        </p:nvSpPr>
        <p:spPr/>
        <p:txBody>
          <a:bodyPr/>
          <a:lstStyle/>
          <a:p>
            <a:endParaRPr lang="tr-TR"/>
          </a:p>
        </p:txBody>
      </p:sp>
      <p:sp>
        <p:nvSpPr>
          <p:cNvPr id="4" name="Footer Placeholder 3"/>
          <p:cNvSpPr>
            <a:spLocks noGrp="1"/>
          </p:cNvSpPr>
          <p:nvPr>
            <p:ph type="ftr" sz="quarter" idx="11"/>
          </p:nvPr>
        </p:nvSpPr>
        <p:spPr/>
        <p:txBody>
          <a:bodyPr/>
          <a:lstStyle/>
          <a:p>
            <a:r>
              <a:rPr lang="en-US" smtClean="0"/>
              <a:t>A Course In Business Statistics, 4th © 2006 Prentice-Hall, Inc.</a:t>
            </a:r>
            <a:endParaRPr lang="en-US"/>
          </a:p>
        </p:txBody>
      </p:sp>
      <p:pic>
        <p:nvPicPr>
          <p:cNvPr id="1607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204" t="11776" r="22388" b="13556"/>
          <a:stretch/>
        </p:blipFill>
        <p:spPr bwMode="auto">
          <a:xfrm>
            <a:off x="93372" y="0"/>
            <a:ext cx="8974428" cy="6799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98350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a:p>
        </p:txBody>
      </p:sp>
      <p:sp>
        <p:nvSpPr>
          <p:cNvPr id="3" name="Content Placeholder 2"/>
          <p:cNvSpPr>
            <a:spLocks noGrp="1"/>
          </p:cNvSpPr>
          <p:nvPr>
            <p:ph idx="1"/>
          </p:nvPr>
        </p:nvSpPr>
        <p:spPr/>
        <p:txBody>
          <a:bodyPr/>
          <a:lstStyle/>
          <a:p>
            <a:endParaRPr lang="tr-TR"/>
          </a:p>
        </p:txBody>
      </p:sp>
      <p:sp>
        <p:nvSpPr>
          <p:cNvPr id="4" name="Footer Placeholder 3"/>
          <p:cNvSpPr>
            <a:spLocks noGrp="1"/>
          </p:cNvSpPr>
          <p:nvPr>
            <p:ph type="ftr" sz="quarter" idx="11"/>
          </p:nvPr>
        </p:nvSpPr>
        <p:spPr/>
        <p:txBody>
          <a:bodyPr/>
          <a:lstStyle/>
          <a:p>
            <a:r>
              <a:rPr lang="en-US" smtClean="0"/>
              <a:t>A Course In Business Statistics, 4th © 2006 Prentice-Hall, Inc.</a:t>
            </a:r>
            <a:endParaRPr lang="en-US"/>
          </a:p>
        </p:txBody>
      </p:sp>
      <p:pic>
        <p:nvPicPr>
          <p:cNvPr id="1597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593" t="11413" r="21676" b="20951"/>
          <a:stretch/>
        </p:blipFill>
        <p:spPr bwMode="auto">
          <a:xfrm>
            <a:off x="0" y="228600"/>
            <a:ext cx="9094557"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53433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Course Content and Outline</a:t>
            </a:r>
            <a:endParaRPr lang="tr-TR" dirty="0"/>
          </a:p>
        </p:txBody>
      </p:sp>
      <p:sp>
        <p:nvSpPr>
          <p:cNvPr id="3" name="Content Placeholder 2"/>
          <p:cNvSpPr>
            <a:spLocks noGrp="1"/>
          </p:cNvSpPr>
          <p:nvPr>
            <p:ph idx="1"/>
          </p:nvPr>
        </p:nvSpPr>
        <p:spPr>
          <a:xfrm>
            <a:off x="457200" y="1600200"/>
            <a:ext cx="8382000" cy="4495800"/>
          </a:xfrm>
        </p:spPr>
        <p:txBody>
          <a:bodyPr/>
          <a:lstStyle/>
          <a:p>
            <a:r>
              <a:rPr lang="tr-TR" sz="2500" dirty="0" smtClean="0"/>
              <a:t>Name of the course: </a:t>
            </a:r>
            <a:r>
              <a:rPr lang="en-US" sz="2500" b="1" dirty="0"/>
              <a:t>INTRODUCTION TO </a:t>
            </a:r>
            <a:r>
              <a:rPr lang="en-US" sz="2500" b="1" dirty="0" smtClean="0"/>
              <a:t>STATISTICS</a:t>
            </a:r>
            <a:endParaRPr lang="tr-TR" sz="2500" b="1" dirty="0" smtClean="0"/>
          </a:p>
          <a:p>
            <a:endParaRPr lang="tr-TR" sz="2500" b="1" dirty="0"/>
          </a:p>
          <a:p>
            <a:r>
              <a:rPr lang="tr-TR" sz="2500" dirty="0" smtClean="0"/>
              <a:t>Credit: 3 credits</a:t>
            </a:r>
          </a:p>
          <a:p>
            <a:endParaRPr lang="tr-TR" sz="2500" dirty="0" smtClean="0"/>
          </a:p>
          <a:p>
            <a:r>
              <a:rPr lang="tr-TR" sz="2500" dirty="0" smtClean="0"/>
              <a:t>Lecture hours: 4 hours (2 Theoretical and 2 Applied)</a:t>
            </a:r>
          </a:p>
          <a:p>
            <a:endParaRPr lang="tr-TR" sz="2500" dirty="0" smtClean="0"/>
          </a:p>
          <a:p>
            <a:r>
              <a:rPr lang="tr-TR" sz="2500" dirty="0" smtClean="0"/>
              <a:t>Academic Year: 24 September 2012 – 4 January 2013</a:t>
            </a:r>
          </a:p>
          <a:p>
            <a:endParaRPr lang="tr-TR" sz="2500" dirty="0" smtClean="0"/>
          </a:p>
          <a:p>
            <a:r>
              <a:rPr lang="tr-TR" sz="2500" dirty="0" smtClean="0"/>
              <a:t>Holidays: 26th of October for Greater Eid  and 1st of January 2013 for the New Year</a:t>
            </a:r>
            <a:endParaRPr lang="tr-TR" sz="2500" dirty="0"/>
          </a:p>
        </p:txBody>
      </p:sp>
      <p:sp>
        <p:nvSpPr>
          <p:cNvPr id="5" name="Footer Placeholder 4"/>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202044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We are in the Business Faculty!</a:t>
            </a:r>
            <a:endParaRPr lang="tr-TR" dirty="0"/>
          </a:p>
        </p:txBody>
      </p:sp>
      <p:sp>
        <p:nvSpPr>
          <p:cNvPr id="3" name="Content Placeholder 2"/>
          <p:cNvSpPr>
            <a:spLocks noGrp="1"/>
          </p:cNvSpPr>
          <p:nvPr>
            <p:ph idx="1"/>
          </p:nvPr>
        </p:nvSpPr>
        <p:spPr/>
        <p:txBody>
          <a:bodyPr/>
          <a:lstStyle/>
          <a:p>
            <a:r>
              <a:rPr lang="tr-TR" dirty="0" smtClean="0"/>
              <a:t>Think about business problems!</a:t>
            </a:r>
          </a:p>
          <a:p>
            <a:r>
              <a:rPr lang="tr-TR" dirty="0" smtClean="0"/>
              <a:t>Where can we use data and decision methods in business?</a:t>
            </a:r>
          </a:p>
          <a:p>
            <a:r>
              <a:rPr lang="tr-TR" dirty="0" smtClean="0"/>
              <a:t>Think!</a:t>
            </a:r>
            <a:endParaRPr lang="tr-TR" dirty="0"/>
          </a:p>
        </p:txBody>
      </p:sp>
      <p:sp>
        <p:nvSpPr>
          <p:cNvPr id="4" name="Footer Placeholder 3"/>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14608749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7200"/>
            <a:ext cx="7945438" cy="914400"/>
          </a:xfrm>
        </p:spPr>
        <p:txBody>
          <a:bodyPr/>
          <a:lstStyle/>
          <a:p>
            <a:r>
              <a:rPr lang="tr-TR" dirty="0" smtClean="0"/>
              <a:t>Surrounded by Statistics: In Economics</a:t>
            </a:r>
            <a:endParaRPr lang="tr-TR" dirty="0"/>
          </a:p>
        </p:txBody>
      </p:sp>
      <p:sp>
        <p:nvSpPr>
          <p:cNvPr id="3" name="Content Placeholder 2"/>
          <p:cNvSpPr>
            <a:spLocks noGrp="1"/>
          </p:cNvSpPr>
          <p:nvPr>
            <p:ph idx="1"/>
          </p:nvPr>
        </p:nvSpPr>
        <p:spPr/>
        <p:txBody>
          <a:bodyPr/>
          <a:lstStyle/>
          <a:p>
            <a:r>
              <a:rPr lang="tr-TR" sz="2000" dirty="0" smtClean="0"/>
              <a:t>Inflation</a:t>
            </a:r>
          </a:p>
          <a:p>
            <a:r>
              <a:rPr lang="tr-TR" sz="2000" dirty="0" smtClean="0"/>
              <a:t>Economic Crisis</a:t>
            </a:r>
          </a:p>
          <a:p>
            <a:r>
              <a:rPr lang="tr-TR" sz="2000" dirty="0" smtClean="0"/>
              <a:t>Economic Welfare</a:t>
            </a:r>
          </a:p>
          <a:p>
            <a:r>
              <a:rPr lang="tr-TR" sz="2000" dirty="0" smtClean="0"/>
              <a:t>Income Distribution</a:t>
            </a:r>
          </a:p>
          <a:p>
            <a:r>
              <a:rPr lang="tr-TR" sz="2000" dirty="0" smtClean="0"/>
              <a:t>Labour Statistics</a:t>
            </a:r>
          </a:p>
          <a:p>
            <a:r>
              <a:rPr lang="tr-TR" sz="2000" dirty="0" smtClean="0"/>
              <a:t>Imports-Exports</a:t>
            </a:r>
          </a:p>
          <a:p>
            <a:endParaRPr lang="tr-TR" sz="2000" dirty="0" smtClean="0"/>
          </a:p>
          <a:p>
            <a:endParaRPr lang="tr-TR" sz="2000" dirty="0" smtClean="0"/>
          </a:p>
          <a:p>
            <a:endParaRPr lang="tr-TR" sz="2000" dirty="0"/>
          </a:p>
        </p:txBody>
      </p:sp>
      <p:sp>
        <p:nvSpPr>
          <p:cNvPr id="4" name="Footer Placeholder 3"/>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24975679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Surrounded by Statistics</a:t>
            </a:r>
            <a:endParaRPr lang="tr-TR" dirty="0"/>
          </a:p>
        </p:txBody>
      </p:sp>
      <p:sp>
        <p:nvSpPr>
          <p:cNvPr id="3" name="Content Placeholder 2"/>
          <p:cNvSpPr>
            <a:spLocks noGrp="1"/>
          </p:cNvSpPr>
          <p:nvPr>
            <p:ph idx="1"/>
          </p:nvPr>
        </p:nvSpPr>
        <p:spPr>
          <a:xfrm>
            <a:off x="762000" y="1600200"/>
            <a:ext cx="8077200" cy="4953000"/>
          </a:xfrm>
        </p:spPr>
        <p:txBody>
          <a:bodyPr/>
          <a:lstStyle/>
          <a:p>
            <a:r>
              <a:rPr lang="en-US" sz="2000" dirty="0" smtClean="0"/>
              <a:t>In Food Technologies: Decision of what to grow, how much to grow – demand/supply, </a:t>
            </a:r>
            <a:r>
              <a:rPr lang="tr-TR" sz="2000" dirty="0" smtClean="0"/>
              <a:t>at what temp, </a:t>
            </a:r>
            <a:r>
              <a:rPr lang="en-US" sz="2000" dirty="0" smtClean="0"/>
              <a:t>how to process the yield... etc.</a:t>
            </a:r>
          </a:p>
          <a:p>
            <a:endParaRPr lang="en-US" sz="2000" dirty="0" smtClean="0"/>
          </a:p>
          <a:p>
            <a:r>
              <a:rPr lang="en-US" sz="2000" dirty="0" smtClean="0"/>
              <a:t>In Supermarkets: How to package, shelve design, combination of products in shelves, distribution of the products, advertisements, promotions, public days</a:t>
            </a:r>
            <a:r>
              <a:rPr lang="tr-TR" sz="2000" dirty="0" smtClean="0"/>
              <a:t>, customer cards (MoneyCard etc.) </a:t>
            </a:r>
            <a:r>
              <a:rPr lang="en-US" sz="2000" dirty="0" smtClean="0"/>
              <a:t>... etc.</a:t>
            </a:r>
          </a:p>
          <a:p>
            <a:endParaRPr lang="en-US" sz="2000" dirty="0" smtClean="0"/>
          </a:p>
          <a:p>
            <a:r>
              <a:rPr lang="en-US" sz="2000" dirty="0" smtClean="0"/>
              <a:t>In Engineering: Designing reliable computer systems and </a:t>
            </a:r>
            <a:r>
              <a:rPr lang="en-US" sz="2000" dirty="0" err="1" smtClean="0"/>
              <a:t>programmes</a:t>
            </a:r>
            <a:r>
              <a:rPr lang="en-US" sz="2000" dirty="0" smtClean="0"/>
              <a:t>... etc.</a:t>
            </a:r>
          </a:p>
          <a:p>
            <a:endParaRPr lang="en-US" sz="2000" dirty="0" smtClean="0"/>
          </a:p>
          <a:p>
            <a:r>
              <a:rPr lang="en-US" sz="2000" dirty="0" smtClean="0"/>
              <a:t>In Air Traffic Control Systems: These work in real time, collecting and processing data </a:t>
            </a:r>
            <a:r>
              <a:rPr lang="en-US" sz="2000" dirty="0" err="1" smtClean="0"/>
              <a:t>simultane</a:t>
            </a:r>
            <a:r>
              <a:rPr lang="tr-TR" sz="2000" dirty="0" smtClean="0"/>
              <a:t>ou</a:t>
            </a:r>
            <a:r>
              <a:rPr lang="en-US" sz="2000" dirty="0" smtClean="0"/>
              <a:t>sly.</a:t>
            </a:r>
            <a:endParaRPr lang="tr-TR" sz="2000" dirty="0" smtClean="0"/>
          </a:p>
          <a:p>
            <a:endParaRPr lang="tr-TR" sz="2000" dirty="0"/>
          </a:p>
          <a:p>
            <a:r>
              <a:rPr lang="tr-TR" sz="2000" dirty="0" smtClean="0"/>
              <a:t>In Gambling: Kemal Sunal</a:t>
            </a:r>
            <a:r>
              <a:rPr lang="tr-TR" sz="2000" dirty="0" smtClean="0">
                <a:hlinkClick r:id="rId2"/>
              </a:rPr>
              <a:t>’s film: Atla Gel Şaban </a:t>
            </a:r>
            <a:r>
              <a:rPr lang="tr-TR" sz="2000" dirty="0" smtClean="0">
                <a:sym typeface="Wingdings" pitchFamily="2" charset="2"/>
                <a:hlinkClick r:id="rId2"/>
              </a:rPr>
              <a:t></a:t>
            </a:r>
            <a:endParaRPr lang="en-US" sz="2000" dirty="0" smtClean="0"/>
          </a:p>
          <a:p>
            <a:endParaRPr lang="en-US" sz="2000" dirty="0" smtClean="0"/>
          </a:p>
          <a:p>
            <a:endParaRPr lang="en-US" sz="2000" dirty="0" smtClean="0"/>
          </a:p>
          <a:p>
            <a:endParaRPr lang="en-US" sz="2000" dirty="0"/>
          </a:p>
        </p:txBody>
      </p:sp>
      <p:sp>
        <p:nvSpPr>
          <p:cNvPr id="4" name="Footer Placeholder 3"/>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249756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Surrounded by Statistics</a:t>
            </a:r>
            <a:endParaRPr lang="tr-TR" dirty="0"/>
          </a:p>
        </p:txBody>
      </p:sp>
      <p:sp>
        <p:nvSpPr>
          <p:cNvPr id="3" name="Content Placeholder 2"/>
          <p:cNvSpPr>
            <a:spLocks noGrp="1"/>
          </p:cNvSpPr>
          <p:nvPr>
            <p:ph idx="1"/>
          </p:nvPr>
        </p:nvSpPr>
        <p:spPr>
          <a:xfrm>
            <a:off x="762000" y="1524000"/>
            <a:ext cx="8077200" cy="5181600"/>
          </a:xfrm>
        </p:spPr>
        <p:txBody>
          <a:bodyPr/>
          <a:lstStyle/>
          <a:p>
            <a:r>
              <a:rPr lang="tr-TR" sz="1900" dirty="0" smtClean="0"/>
              <a:t>In Management: Decision making, predicting, visualising, interpreting the data of a department, corporation, production</a:t>
            </a:r>
            <a:r>
              <a:rPr lang="tr-TR" sz="1900" smtClean="0"/>
              <a:t>, personnel...</a:t>
            </a:r>
            <a:endParaRPr lang="tr-TR" sz="1900" dirty="0" smtClean="0"/>
          </a:p>
          <a:p>
            <a:endParaRPr lang="tr-TR" sz="1900" dirty="0" smtClean="0"/>
          </a:p>
          <a:p>
            <a:r>
              <a:rPr lang="tr-TR" sz="1900" dirty="0" smtClean="0"/>
              <a:t>In Sports – Football, Basketball, Swimming etc.</a:t>
            </a:r>
          </a:p>
          <a:p>
            <a:endParaRPr lang="tr-TR" sz="1900" dirty="0" smtClean="0"/>
          </a:p>
          <a:p>
            <a:r>
              <a:rPr lang="tr-TR" sz="1900" dirty="0" smtClean="0"/>
              <a:t>In Spam Filtering – Google: Constructing spam filters which prevent obscene ads reaching your email inbox. They include things such as get-rich-quick schemes, prescription drugs, stock market tips, and dubious sexual aids. One estimate is that over 90 billion spam messages are sent each day – increases every day. The techniques behind the principles of preventing spam is based on statistics-probability.</a:t>
            </a:r>
          </a:p>
          <a:p>
            <a:endParaRPr lang="tr-TR" sz="1900" dirty="0" smtClean="0"/>
          </a:p>
          <a:p>
            <a:r>
              <a:rPr lang="tr-TR" sz="1900" dirty="0" smtClean="0"/>
              <a:t>In Customer Satisfaction: Surveys to learn the satisfaction level of our customers. Are they happy with the product or not?</a:t>
            </a:r>
          </a:p>
        </p:txBody>
      </p:sp>
      <p:sp>
        <p:nvSpPr>
          <p:cNvPr id="4" name="Footer Placeholder 3"/>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249756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Surrounded by Statistics</a:t>
            </a:r>
            <a:endParaRPr lang="tr-TR" dirty="0"/>
          </a:p>
        </p:txBody>
      </p:sp>
      <p:sp>
        <p:nvSpPr>
          <p:cNvPr id="3" name="Content Placeholder 2"/>
          <p:cNvSpPr>
            <a:spLocks noGrp="1"/>
          </p:cNvSpPr>
          <p:nvPr>
            <p:ph idx="1"/>
          </p:nvPr>
        </p:nvSpPr>
        <p:spPr/>
        <p:txBody>
          <a:bodyPr/>
          <a:lstStyle/>
          <a:p>
            <a:r>
              <a:rPr lang="tr-TR" sz="2000" dirty="0" smtClean="0"/>
              <a:t>In Detecting Credit Card Fraud: Fraudulent transactions cost the bank money, and also cost the bank’s customers money. They have to be detected and prevented. Use statistics.</a:t>
            </a:r>
          </a:p>
          <a:p>
            <a:endParaRPr lang="tr-TR" sz="2000" dirty="0"/>
          </a:p>
          <a:p>
            <a:r>
              <a:rPr lang="tr-TR" sz="2000" dirty="0" smtClean="0"/>
              <a:t>In Bus Arrival Times: IETT</a:t>
            </a:r>
          </a:p>
          <a:p>
            <a:endParaRPr lang="tr-TR" sz="2000" dirty="0" smtClean="0"/>
          </a:p>
          <a:p>
            <a:endParaRPr lang="tr-TR" sz="2000" dirty="0" smtClean="0"/>
          </a:p>
          <a:p>
            <a:r>
              <a:rPr lang="tr-TR" sz="2000" dirty="0" smtClean="0"/>
              <a:t>In Crime Statistics: The City of Columbia, South Carolina crime map: </a:t>
            </a:r>
          </a:p>
          <a:p>
            <a:endParaRPr lang="tr-TR" sz="2000" dirty="0" smtClean="0"/>
          </a:p>
          <a:p>
            <a:pPr marL="0" indent="0">
              <a:buNone/>
            </a:pPr>
            <a:r>
              <a:rPr lang="tr-TR" sz="2000" dirty="0" smtClean="0">
                <a:hlinkClick r:id="rId2"/>
              </a:rPr>
              <a:t>http://www.spotcrime.com/sc/columbia</a:t>
            </a:r>
            <a:endParaRPr lang="tr-TR" sz="2000" dirty="0"/>
          </a:p>
        </p:txBody>
      </p:sp>
      <p:sp>
        <p:nvSpPr>
          <p:cNvPr id="4" name="Footer Placeholder 3"/>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249756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Surrounded by Statistics</a:t>
            </a:r>
            <a:endParaRPr lang="tr-TR" dirty="0"/>
          </a:p>
        </p:txBody>
      </p:sp>
      <p:pic>
        <p:nvPicPr>
          <p:cNvPr id="1771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835" t="7246" r="33489" b="16021"/>
          <a:stretch/>
        </p:blipFill>
        <p:spPr bwMode="auto">
          <a:xfrm>
            <a:off x="152400" y="28976"/>
            <a:ext cx="8428149" cy="677391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8441441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Clear enough? </a:t>
            </a:r>
            <a:r>
              <a:rPr lang="tr-TR" smtClean="0"/>
              <a:t>We need Statistics!</a:t>
            </a:r>
            <a:endParaRPr lang="tr-TR"/>
          </a:p>
        </p:txBody>
      </p:sp>
      <p:sp>
        <p:nvSpPr>
          <p:cNvPr id="3" name="Content Placeholder 2"/>
          <p:cNvSpPr>
            <a:spLocks noGrp="1"/>
          </p:cNvSpPr>
          <p:nvPr>
            <p:ph idx="1"/>
          </p:nvPr>
        </p:nvSpPr>
        <p:spPr/>
        <p:txBody>
          <a:bodyPr/>
          <a:lstStyle/>
          <a:p>
            <a:r>
              <a:rPr lang="tr-TR" dirty="0" smtClean="0"/>
              <a:t>I hope that it is clear that statistics is ubiquitous, in that it is applied in all walks of life.</a:t>
            </a:r>
          </a:p>
          <a:p>
            <a:endParaRPr lang="tr-TR" dirty="0"/>
          </a:p>
          <a:p>
            <a:r>
              <a:rPr lang="tr-TR" dirty="0" smtClean="0"/>
              <a:t>Therefore, it is clearly important that no </a:t>
            </a:r>
            <a:r>
              <a:rPr lang="tr-TR" u="sng" dirty="0" smtClean="0"/>
              <a:t>educated citizen </a:t>
            </a:r>
            <a:r>
              <a:rPr lang="tr-TR" dirty="0" smtClean="0"/>
              <a:t>should be unaware of basic statistical principles.</a:t>
            </a:r>
            <a:endParaRPr lang="tr-TR" dirty="0"/>
          </a:p>
        </p:txBody>
      </p:sp>
      <p:sp>
        <p:nvSpPr>
          <p:cNvPr id="4" name="Footer Placeholder 3"/>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179558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But, What is Statistics?</a:t>
            </a:r>
            <a:endParaRPr lang="tr-TR" dirty="0"/>
          </a:p>
        </p:txBody>
      </p:sp>
      <p:sp>
        <p:nvSpPr>
          <p:cNvPr id="3" name="Content Placeholder 2"/>
          <p:cNvSpPr>
            <a:spLocks noGrp="1"/>
          </p:cNvSpPr>
          <p:nvPr>
            <p:ph idx="1"/>
          </p:nvPr>
        </p:nvSpPr>
        <p:spPr/>
        <p:txBody>
          <a:bodyPr/>
          <a:lstStyle/>
          <a:p>
            <a:r>
              <a:rPr lang="tr-TR" dirty="0" smtClean="0"/>
              <a:t>There are many descriptions:</a:t>
            </a:r>
          </a:p>
          <a:p>
            <a:pPr lvl="1"/>
            <a:r>
              <a:rPr lang="tr-TR" dirty="0" smtClean="0"/>
              <a:t>Technology of extracting meaning from </a:t>
            </a:r>
            <a:r>
              <a:rPr lang="tr-TR" b="1" dirty="0" smtClean="0">
                <a:solidFill>
                  <a:srgbClr val="FF0000"/>
                </a:solidFill>
              </a:rPr>
              <a:t>data</a:t>
            </a:r>
          </a:p>
          <a:p>
            <a:pPr lvl="1"/>
            <a:r>
              <a:rPr lang="tr-TR" dirty="0" smtClean="0"/>
              <a:t>Methods used to collect, process, interpret </a:t>
            </a:r>
            <a:r>
              <a:rPr lang="tr-TR" b="1" dirty="0" smtClean="0">
                <a:solidFill>
                  <a:srgbClr val="FF0000"/>
                </a:solidFill>
              </a:rPr>
              <a:t>data</a:t>
            </a:r>
          </a:p>
          <a:p>
            <a:pPr lvl="1"/>
            <a:r>
              <a:rPr lang="tr-TR" dirty="0" smtClean="0"/>
              <a:t>Technology of handling </a:t>
            </a:r>
            <a:r>
              <a:rPr lang="tr-TR" b="1" dirty="0" smtClean="0">
                <a:solidFill>
                  <a:srgbClr val="FF0000"/>
                </a:solidFill>
              </a:rPr>
              <a:t>uncertainty</a:t>
            </a:r>
          </a:p>
          <a:p>
            <a:pPr lvl="1"/>
            <a:r>
              <a:rPr lang="tr-TR" b="1" dirty="0" smtClean="0">
                <a:solidFill>
                  <a:srgbClr val="FF0000"/>
                </a:solidFill>
              </a:rPr>
              <a:t>Predicting</a:t>
            </a:r>
            <a:r>
              <a:rPr lang="tr-TR" dirty="0" smtClean="0">
                <a:solidFill>
                  <a:srgbClr val="FF0000"/>
                </a:solidFill>
              </a:rPr>
              <a:t> </a:t>
            </a:r>
            <a:r>
              <a:rPr lang="tr-TR" dirty="0" smtClean="0"/>
              <a:t>the future or for </a:t>
            </a:r>
            <a:r>
              <a:rPr lang="tr-TR" b="1" dirty="0" smtClean="0">
                <a:solidFill>
                  <a:srgbClr val="FF0000"/>
                </a:solidFill>
              </a:rPr>
              <a:t>making inferences </a:t>
            </a:r>
            <a:r>
              <a:rPr lang="tr-TR" dirty="0" smtClean="0"/>
              <a:t>about the unknown, or for producing convenient summaries of data</a:t>
            </a:r>
          </a:p>
          <a:p>
            <a:pPr lvl="1"/>
            <a:r>
              <a:rPr lang="tr-TR" dirty="0" smtClean="0"/>
              <a:t>A statistic is a </a:t>
            </a:r>
            <a:r>
              <a:rPr lang="tr-TR" b="1" dirty="0" smtClean="0">
                <a:solidFill>
                  <a:srgbClr val="FF0000"/>
                </a:solidFill>
              </a:rPr>
              <a:t>numerical fact </a:t>
            </a:r>
            <a:r>
              <a:rPr lang="tr-TR" dirty="0" smtClean="0"/>
              <a:t>or </a:t>
            </a:r>
            <a:r>
              <a:rPr lang="tr-TR" b="1" dirty="0" smtClean="0">
                <a:solidFill>
                  <a:srgbClr val="FF0000"/>
                </a:solidFill>
              </a:rPr>
              <a:t>summary</a:t>
            </a:r>
          </a:p>
          <a:p>
            <a:pPr lvl="1"/>
            <a:r>
              <a:rPr lang="tr-TR" dirty="0" smtClean="0"/>
              <a:t>Statistics is the scientific method in action – investigation.</a:t>
            </a:r>
          </a:p>
          <a:p>
            <a:pPr lvl="1"/>
            <a:r>
              <a:rPr lang="tr-TR" dirty="0" smtClean="0"/>
              <a:t>S</a:t>
            </a:r>
            <a:r>
              <a:rPr lang="en-US" dirty="0" err="1" smtClean="0">
                <a:solidFill>
                  <a:schemeClr val="tx1"/>
                </a:solidFill>
                <a:latin typeface="+mn-lt"/>
              </a:rPr>
              <a:t>cience</a:t>
            </a:r>
            <a:r>
              <a:rPr lang="en-US" dirty="0" smtClean="0">
                <a:solidFill>
                  <a:schemeClr val="tx1"/>
                </a:solidFill>
                <a:latin typeface="+mn-lt"/>
              </a:rPr>
              <a:t> </a:t>
            </a:r>
            <a:r>
              <a:rPr lang="en-US" dirty="0">
                <a:solidFill>
                  <a:schemeClr val="tx1"/>
                </a:solidFill>
                <a:latin typeface="+mn-lt"/>
              </a:rPr>
              <a:t>dealing with </a:t>
            </a:r>
            <a:r>
              <a:rPr lang="en-US" b="1" dirty="0">
                <a:solidFill>
                  <a:srgbClr val="FF0000"/>
                </a:solidFill>
                <a:latin typeface="+mn-lt"/>
              </a:rPr>
              <a:t>data</a:t>
            </a:r>
            <a:r>
              <a:rPr lang="en-US" dirty="0">
                <a:solidFill>
                  <a:srgbClr val="FF0000"/>
                </a:solidFill>
                <a:latin typeface="+mn-lt"/>
              </a:rPr>
              <a:t> </a:t>
            </a:r>
            <a:r>
              <a:rPr lang="en-US" dirty="0">
                <a:solidFill>
                  <a:schemeClr val="tx1"/>
                </a:solidFill>
                <a:latin typeface="+mn-lt"/>
              </a:rPr>
              <a:t>about the </a:t>
            </a:r>
            <a:r>
              <a:rPr lang="en-US" b="1" dirty="0">
                <a:solidFill>
                  <a:srgbClr val="FF0000"/>
                </a:solidFill>
              </a:rPr>
              <a:t>condition of a state or community</a:t>
            </a:r>
            <a:endParaRPr lang="tr-TR" b="1" dirty="0">
              <a:solidFill>
                <a:srgbClr val="FF0000"/>
              </a:solidFill>
            </a:endParaRPr>
          </a:p>
        </p:txBody>
      </p:sp>
      <p:sp>
        <p:nvSpPr>
          <p:cNvPr id="4" name="Footer Placeholder 3"/>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58299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500"/>
                                        <p:tgtEl>
                                          <p:spTgt spid="3">
                                            <p:txEl>
                                              <p:pRg st="0" end="0"/>
                                            </p:txEl>
                                          </p:spTgt>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3000"/>
                                        <p:tgtEl>
                                          <p:spTgt spid="3">
                                            <p:txEl>
                                              <p:pRg st="1" end="1"/>
                                            </p:txEl>
                                          </p:spTgt>
                                        </p:tgtEl>
                                      </p:cBhvr>
                                    </p:animEffect>
                                  </p:childTnLst>
                                </p:cTn>
                              </p:par>
                            </p:childTnLst>
                          </p:cTn>
                        </p:par>
                        <p:par>
                          <p:cTn id="12" fill="hold">
                            <p:stCondLst>
                              <p:cond delay="45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3500"/>
                                        <p:tgtEl>
                                          <p:spTgt spid="3">
                                            <p:txEl>
                                              <p:pRg st="2" end="2"/>
                                            </p:txEl>
                                          </p:spTgt>
                                        </p:tgtEl>
                                      </p:cBhvr>
                                    </p:animEffect>
                                  </p:childTnLst>
                                </p:cTn>
                              </p:par>
                            </p:childTnLst>
                          </p:cTn>
                        </p:par>
                        <p:par>
                          <p:cTn id="16" fill="hold">
                            <p:stCondLst>
                              <p:cond delay="80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3750"/>
                                        <p:tgtEl>
                                          <p:spTgt spid="3">
                                            <p:txEl>
                                              <p:pRg st="3" end="3"/>
                                            </p:txEl>
                                          </p:spTgt>
                                        </p:tgtEl>
                                      </p:cBhvr>
                                    </p:animEffect>
                                  </p:childTnLst>
                                </p:cTn>
                              </p:par>
                            </p:childTnLst>
                          </p:cTn>
                        </p:par>
                        <p:par>
                          <p:cTn id="20" fill="hold">
                            <p:stCondLst>
                              <p:cond delay="1175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7500"/>
                                        <p:tgtEl>
                                          <p:spTgt spid="3">
                                            <p:txEl>
                                              <p:pRg st="4" end="4"/>
                                            </p:txEl>
                                          </p:spTgt>
                                        </p:tgtEl>
                                      </p:cBhvr>
                                    </p:animEffect>
                                  </p:childTnLst>
                                </p:cTn>
                              </p:par>
                            </p:childTnLst>
                          </p:cTn>
                        </p:par>
                        <p:par>
                          <p:cTn id="24" fill="hold">
                            <p:stCondLst>
                              <p:cond delay="1925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4250"/>
                                        <p:tgtEl>
                                          <p:spTgt spid="3">
                                            <p:txEl>
                                              <p:pRg st="5" end="5"/>
                                            </p:txEl>
                                          </p:spTgt>
                                        </p:tgtEl>
                                      </p:cBhvr>
                                    </p:animEffect>
                                  </p:childTnLst>
                                </p:cTn>
                              </p:par>
                            </p:childTnLst>
                          </p:cTn>
                        </p:par>
                        <p:par>
                          <p:cTn id="28" fill="hold">
                            <p:stCondLst>
                              <p:cond delay="23500"/>
                            </p:stCondLst>
                            <p:childTnLst>
                              <p:par>
                                <p:cTn id="29" presetID="10"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4000"/>
                                        <p:tgtEl>
                                          <p:spTgt spid="3">
                                            <p:txEl>
                                              <p:pRg st="6" end="6"/>
                                            </p:txEl>
                                          </p:spTgt>
                                        </p:tgtEl>
                                      </p:cBhvr>
                                    </p:animEffect>
                                  </p:childTnLst>
                                </p:cTn>
                              </p:par>
                            </p:childTnLst>
                          </p:cTn>
                        </p:par>
                        <p:par>
                          <p:cTn id="32" fill="hold">
                            <p:stCondLst>
                              <p:cond delay="27500"/>
                            </p:stCondLst>
                            <p:childTnLst>
                              <p:par>
                                <p:cTn id="33" presetID="10" presetClass="entr" presetSubtype="0" fill="hold" grpId="0"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4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DATA</a:t>
            </a:r>
            <a:endParaRPr lang="tr-TR" dirty="0"/>
          </a:p>
        </p:txBody>
      </p:sp>
      <p:sp>
        <p:nvSpPr>
          <p:cNvPr id="3" name="Content Placeholder 2"/>
          <p:cNvSpPr>
            <a:spLocks noGrp="1"/>
          </p:cNvSpPr>
          <p:nvPr>
            <p:ph idx="1"/>
          </p:nvPr>
        </p:nvSpPr>
        <p:spPr>
          <a:xfrm>
            <a:off x="762000" y="1447800"/>
            <a:ext cx="8077200" cy="4114800"/>
          </a:xfrm>
        </p:spPr>
        <p:txBody>
          <a:bodyPr/>
          <a:lstStyle/>
          <a:p>
            <a:r>
              <a:rPr lang="tr-TR" sz="2300" dirty="0" smtClean="0"/>
              <a:t>As obvious, statistics begins with data.</a:t>
            </a:r>
          </a:p>
          <a:p>
            <a:endParaRPr lang="tr-TR" sz="2300" dirty="0" smtClean="0"/>
          </a:p>
          <a:p>
            <a:r>
              <a:rPr lang="tr-TR" sz="2300" dirty="0" smtClean="0"/>
              <a:t>Data are typically numbers: the results of measurements, counts or other processes.</a:t>
            </a:r>
          </a:p>
          <a:p>
            <a:endParaRPr lang="tr-TR" sz="2300" dirty="0" smtClean="0"/>
          </a:p>
          <a:p>
            <a:r>
              <a:rPr lang="tr-TR" sz="2300" dirty="0" smtClean="0"/>
              <a:t>Data could be in the form of pictures, words, or even things such as electronic or acoustic signals: Google search by image, voice!</a:t>
            </a:r>
          </a:p>
          <a:p>
            <a:endParaRPr lang="tr-TR" sz="2300" dirty="0"/>
          </a:p>
        </p:txBody>
      </p:sp>
      <p:pic>
        <p:nvPicPr>
          <p:cNvPr id="17817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985" r="32370" b="67958"/>
          <a:stretch/>
        </p:blipFill>
        <p:spPr bwMode="auto">
          <a:xfrm>
            <a:off x="192157" y="4653193"/>
            <a:ext cx="8799443" cy="205240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179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8178"/>
                                        </p:tgtEl>
                                        <p:attrNameLst>
                                          <p:attrName>style.visibility</p:attrName>
                                        </p:attrNameLst>
                                      </p:cBhvr>
                                      <p:to>
                                        <p:strVal val="visible"/>
                                      </p:to>
                                    </p:set>
                                    <p:animEffect transition="in" filter="fade">
                                      <p:cBhvr>
                                        <p:cTn id="22" dur="500"/>
                                        <p:tgtEl>
                                          <p:spTgt spid="178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DATA</a:t>
            </a:r>
            <a:endParaRPr lang="tr-TR" dirty="0"/>
          </a:p>
        </p:txBody>
      </p:sp>
      <p:sp>
        <p:nvSpPr>
          <p:cNvPr id="3" name="Content Placeholder 2"/>
          <p:cNvSpPr>
            <a:spLocks noGrp="1"/>
          </p:cNvSpPr>
          <p:nvPr>
            <p:ph idx="1"/>
          </p:nvPr>
        </p:nvSpPr>
        <p:spPr>
          <a:xfrm>
            <a:off x="762000" y="1447800"/>
            <a:ext cx="8077200" cy="4114800"/>
          </a:xfrm>
        </p:spPr>
        <p:txBody>
          <a:bodyPr/>
          <a:lstStyle/>
          <a:p>
            <a:r>
              <a:rPr lang="tr-TR" sz="2600" dirty="0" smtClean="0"/>
              <a:t>Data is evidence.</a:t>
            </a:r>
          </a:p>
          <a:p>
            <a:endParaRPr lang="tr-TR" sz="2600" dirty="0" smtClean="0"/>
          </a:p>
          <a:p>
            <a:r>
              <a:rPr lang="tr-TR" sz="2600" dirty="0" smtClean="0"/>
              <a:t>Without data, our ideas and theories about the world around us are mere speculations.</a:t>
            </a:r>
          </a:p>
          <a:p>
            <a:endParaRPr lang="tr-TR" sz="2600" dirty="0" smtClean="0"/>
          </a:p>
          <a:p>
            <a:r>
              <a:rPr lang="tr-TR" sz="2600" dirty="0" smtClean="0"/>
              <a:t>Data provide a grounding, linking our ideas and theories to reality, and to validate and test our understanding.</a:t>
            </a:r>
          </a:p>
          <a:p>
            <a:endParaRPr lang="tr-TR" sz="2600" dirty="0"/>
          </a:p>
        </p:txBody>
      </p:sp>
      <p:sp>
        <p:nvSpPr>
          <p:cNvPr id="4" name="Footer Placeholder 3"/>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21466142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Course Outline</a:t>
            </a:r>
            <a:endParaRPr lang="tr-TR" dirty="0"/>
          </a:p>
        </p:txBody>
      </p:sp>
      <p:sp>
        <p:nvSpPr>
          <p:cNvPr id="3" name="Content Placeholder 2"/>
          <p:cNvSpPr>
            <a:spLocks noGrp="1"/>
          </p:cNvSpPr>
          <p:nvPr>
            <p:ph idx="1"/>
          </p:nvPr>
        </p:nvSpPr>
        <p:spPr>
          <a:xfrm>
            <a:off x="457200" y="1600200"/>
            <a:ext cx="8382000" cy="4495800"/>
          </a:xfrm>
        </p:spPr>
        <p:txBody>
          <a:bodyPr/>
          <a:lstStyle/>
          <a:p>
            <a:pPr marL="457200" lvl="0" indent="-457200">
              <a:buFont typeface="+mj-lt"/>
              <a:buAutoNum type="arabicPeriod"/>
            </a:pPr>
            <a:r>
              <a:rPr lang="en-US" sz="1500" b="1" dirty="0"/>
              <a:t>week: </a:t>
            </a:r>
            <a:r>
              <a:rPr lang="en-US" sz="1500" dirty="0"/>
              <a:t>Scientific research, importance of statistics and basic </a:t>
            </a:r>
            <a:r>
              <a:rPr lang="en-US" sz="1500" dirty="0" smtClean="0"/>
              <a:t>descriptions</a:t>
            </a:r>
            <a:endParaRPr lang="tr-TR" sz="1500" dirty="0"/>
          </a:p>
          <a:p>
            <a:pPr marL="457200" lvl="0" indent="-457200">
              <a:buFont typeface="+mj-lt"/>
              <a:buAutoNum type="arabicPeriod"/>
            </a:pPr>
            <a:r>
              <a:rPr lang="en-US" sz="1500" b="1" dirty="0" smtClean="0"/>
              <a:t>week</a:t>
            </a:r>
            <a:r>
              <a:rPr lang="en-US" sz="1500" b="1" dirty="0"/>
              <a:t>:</a:t>
            </a:r>
            <a:r>
              <a:rPr lang="en-US" sz="1500" dirty="0"/>
              <a:t> Collecting data, types of data,  </a:t>
            </a:r>
            <a:endParaRPr lang="tr-TR" sz="1500" dirty="0"/>
          </a:p>
          <a:p>
            <a:pPr marL="457200" lvl="0" indent="-457200">
              <a:buFont typeface="+mj-lt"/>
              <a:buAutoNum type="arabicPeriod"/>
            </a:pPr>
            <a:r>
              <a:rPr lang="en-US" sz="1500" b="1" dirty="0" smtClean="0"/>
              <a:t>week</a:t>
            </a:r>
            <a:r>
              <a:rPr lang="en-US" sz="1500" b="1" dirty="0"/>
              <a:t>:</a:t>
            </a:r>
            <a:r>
              <a:rPr lang="en-US" sz="1500" dirty="0"/>
              <a:t> Describing data: Charts and </a:t>
            </a:r>
            <a:r>
              <a:rPr lang="en-US" sz="1500" dirty="0" smtClean="0"/>
              <a:t>graphics,</a:t>
            </a:r>
            <a:endParaRPr lang="tr-TR" sz="1500" dirty="0"/>
          </a:p>
          <a:p>
            <a:pPr marL="457200" lvl="0" indent="-457200">
              <a:buFont typeface="+mj-lt"/>
              <a:buAutoNum type="arabicPeriod"/>
            </a:pPr>
            <a:r>
              <a:rPr lang="en-US" sz="1500" b="1" dirty="0" smtClean="0"/>
              <a:t>week</a:t>
            </a:r>
            <a:r>
              <a:rPr lang="en-US" sz="1500" b="1" dirty="0"/>
              <a:t>: </a:t>
            </a:r>
            <a:r>
              <a:rPr lang="en-US" sz="1500" dirty="0"/>
              <a:t>Descriptive statistics measures and importance, </a:t>
            </a:r>
            <a:endParaRPr lang="tr-TR" sz="1500" dirty="0"/>
          </a:p>
          <a:p>
            <a:pPr marL="457200" lvl="0" indent="-457200">
              <a:buFont typeface="+mj-lt"/>
              <a:buAutoNum type="arabicPeriod"/>
            </a:pPr>
            <a:r>
              <a:rPr lang="en-US" sz="1500" b="1" dirty="0" smtClean="0"/>
              <a:t>week</a:t>
            </a:r>
            <a:r>
              <a:rPr lang="en-US" sz="1500" b="1" dirty="0"/>
              <a:t>: </a:t>
            </a:r>
            <a:r>
              <a:rPr lang="en-US" sz="1500" dirty="0"/>
              <a:t>Descriptive Statistics: Measures of central </a:t>
            </a:r>
            <a:r>
              <a:rPr lang="en-US" sz="1500" dirty="0" smtClean="0"/>
              <a:t>tendency,</a:t>
            </a:r>
            <a:endParaRPr lang="tr-TR" sz="1500" dirty="0"/>
          </a:p>
          <a:p>
            <a:pPr marL="457200" lvl="0" indent="-457200">
              <a:buFont typeface="+mj-lt"/>
              <a:buAutoNum type="arabicPeriod"/>
            </a:pPr>
            <a:r>
              <a:rPr lang="en-US" sz="1500" b="1" dirty="0" smtClean="0"/>
              <a:t>week</a:t>
            </a:r>
            <a:r>
              <a:rPr lang="en-US" sz="1500" b="1" dirty="0"/>
              <a:t>:</a:t>
            </a:r>
            <a:r>
              <a:rPr lang="en-US" sz="1500" dirty="0"/>
              <a:t> Descriptive Statistics: Measures of central tendency, </a:t>
            </a:r>
            <a:endParaRPr lang="tr-TR" sz="1500" dirty="0"/>
          </a:p>
          <a:p>
            <a:pPr marL="457200" lvl="0" indent="-457200">
              <a:buFont typeface="+mj-lt"/>
              <a:buAutoNum type="arabicPeriod"/>
            </a:pPr>
            <a:r>
              <a:rPr lang="en-US" sz="1500" b="1" dirty="0" smtClean="0"/>
              <a:t>week</a:t>
            </a:r>
            <a:r>
              <a:rPr lang="en-US" sz="1500" b="1" dirty="0"/>
              <a:t>:</a:t>
            </a:r>
            <a:r>
              <a:rPr lang="en-US" sz="1500" dirty="0"/>
              <a:t> </a:t>
            </a:r>
            <a:r>
              <a:rPr lang="en-US" sz="1500" dirty="0" smtClean="0"/>
              <a:t>Midterm,</a:t>
            </a:r>
            <a:endParaRPr lang="tr-TR" sz="1500" dirty="0"/>
          </a:p>
          <a:p>
            <a:pPr marL="457200" lvl="0" indent="-457200">
              <a:buFont typeface="+mj-lt"/>
              <a:buAutoNum type="arabicPeriod"/>
            </a:pPr>
            <a:r>
              <a:rPr lang="en-US" sz="1500" b="1" dirty="0" smtClean="0"/>
              <a:t>week</a:t>
            </a:r>
            <a:r>
              <a:rPr lang="en-US" sz="1500" b="1" dirty="0"/>
              <a:t>: </a:t>
            </a:r>
            <a:r>
              <a:rPr lang="en-US" sz="1500" dirty="0" smtClean="0"/>
              <a:t>Midterm,</a:t>
            </a:r>
            <a:endParaRPr lang="tr-TR" sz="1500" dirty="0"/>
          </a:p>
          <a:p>
            <a:pPr marL="457200" lvl="0" indent="-457200">
              <a:buFont typeface="+mj-lt"/>
              <a:buAutoNum type="arabicPeriod"/>
            </a:pPr>
            <a:r>
              <a:rPr lang="en-US" sz="1500" b="1" dirty="0" smtClean="0"/>
              <a:t>week</a:t>
            </a:r>
            <a:r>
              <a:rPr lang="en-US" sz="1500" b="1" dirty="0"/>
              <a:t>:</a:t>
            </a:r>
            <a:r>
              <a:rPr lang="en-US" sz="1500" dirty="0"/>
              <a:t> Descriptive Statistics: Measures of </a:t>
            </a:r>
            <a:r>
              <a:rPr lang="en-US" sz="1500" dirty="0" smtClean="0"/>
              <a:t>dispersion,</a:t>
            </a:r>
            <a:endParaRPr lang="tr-TR" sz="1500" dirty="0" smtClean="0"/>
          </a:p>
          <a:p>
            <a:pPr marL="457200" lvl="0" indent="-457200">
              <a:buFont typeface="+mj-lt"/>
              <a:buAutoNum type="arabicPeriod"/>
            </a:pPr>
            <a:r>
              <a:rPr lang="en-US" sz="1500" b="1" dirty="0" smtClean="0"/>
              <a:t>week</a:t>
            </a:r>
            <a:r>
              <a:rPr lang="en-US" sz="1500" b="1" dirty="0"/>
              <a:t>:</a:t>
            </a:r>
            <a:r>
              <a:rPr lang="en-US" sz="1500" dirty="0"/>
              <a:t> Descriptive Statistics: Measures of kurtosis and </a:t>
            </a:r>
            <a:r>
              <a:rPr lang="en-US" sz="1500" dirty="0" err="1"/>
              <a:t>skewness</a:t>
            </a:r>
            <a:r>
              <a:rPr lang="en-US" sz="1500" dirty="0"/>
              <a:t>, </a:t>
            </a:r>
            <a:endParaRPr lang="tr-TR" sz="1500" dirty="0"/>
          </a:p>
          <a:p>
            <a:pPr marL="457200" lvl="0" indent="-457200">
              <a:buFont typeface="+mj-lt"/>
              <a:buAutoNum type="arabicPeriod"/>
            </a:pPr>
            <a:r>
              <a:rPr lang="en-US" sz="1500" b="1" dirty="0" smtClean="0"/>
              <a:t>week</a:t>
            </a:r>
            <a:r>
              <a:rPr lang="en-US" sz="1500" b="1" dirty="0"/>
              <a:t>:</a:t>
            </a:r>
            <a:r>
              <a:rPr lang="en-US" sz="1500" dirty="0"/>
              <a:t> Introduction to probability-Joint, Marginal and Conditional </a:t>
            </a:r>
            <a:r>
              <a:rPr lang="en-US" sz="1500" dirty="0" smtClean="0"/>
              <a:t>Probabilities</a:t>
            </a:r>
            <a:endParaRPr lang="tr-TR" sz="1500" dirty="0"/>
          </a:p>
          <a:p>
            <a:pPr marL="457200" lvl="0" indent="-457200">
              <a:buFont typeface="+mj-lt"/>
              <a:buAutoNum type="arabicPeriod"/>
            </a:pPr>
            <a:r>
              <a:rPr lang="en-US" sz="1500" b="1" dirty="0" smtClean="0"/>
              <a:t>week</a:t>
            </a:r>
            <a:r>
              <a:rPr lang="en-US" sz="1500" b="1" dirty="0"/>
              <a:t>:</a:t>
            </a:r>
            <a:r>
              <a:rPr lang="en-US" sz="1500" dirty="0"/>
              <a:t> Bayes and Binomial </a:t>
            </a:r>
            <a:r>
              <a:rPr lang="en-US" sz="1500" dirty="0" smtClean="0"/>
              <a:t>Distributions</a:t>
            </a:r>
            <a:endParaRPr lang="tr-TR" sz="1500" dirty="0"/>
          </a:p>
          <a:p>
            <a:pPr marL="457200" lvl="0" indent="-457200">
              <a:buFont typeface="+mj-lt"/>
              <a:buAutoNum type="arabicPeriod"/>
            </a:pPr>
            <a:r>
              <a:rPr lang="en-US" sz="1500" b="1" dirty="0" smtClean="0"/>
              <a:t>week</a:t>
            </a:r>
            <a:r>
              <a:rPr lang="en-US" sz="1500" b="1" dirty="0"/>
              <a:t>: </a:t>
            </a:r>
            <a:r>
              <a:rPr lang="en-US" sz="1500" dirty="0" err="1"/>
              <a:t>Hypergeometric</a:t>
            </a:r>
            <a:r>
              <a:rPr lang="en-US" sz="1500" dirty="0"/>
              <a:t> and Poisson </a:t>
            </a:r>
            <a:r>
              <a:rPr lang="en-US" sz="1500" dirty="0" smtClean="0"/>
              <a:t>Distributions</a:t>
            </a:r>
            <a:endParaRPr lang="tr-TR" sz="1500" dirty="0"/>
          </a:p>
          <a:p>
            <a:pPr marL="457200" lvl="0" indent="-457200">
              <a:buFont typeface="+mj-lt"/>
              <a:buAutoNum type="arabicPeriod"/>
            </a:pPr>
            <a:r>
              <a:rPr lang="en-US" sz="1500" b="1" dirty="0" smtClean="0"/>
              <a:t>week</a:t>
            </a:r>
            <a:r>
              <a:rPr lang="en-US" sz="1500" b="1" dirty="0"/>
              <a:t>:</a:t>
            </a:r>
            <a:r>
              <a:rPr lang="en-US" sz="1500" dirty="0"/>
              <a:t> Probability distributions for continuous random variables – Normal and Exponential </a:t>
            </a:r>
            <a:r>
              <a:rPr lang="en-US" sz="1500" dirty="0" smtClean="0"/>
              <a:t>Distributions</a:t>
            </a:r>
            <a:endParaRPr lang="tr-TR" sz="1500" dirty="0"/>
          </a:p>
          <a:p>
            <a:pPr marL="457200" lvl="0" indent="-457200">
              <a:buFont typeface="+mj-lt"/>
              <a:buAutoNum type="arabicPeriod"/>
            </a:pPr>
            <a:r>
              <a:rPr lang="en-US" sz="1500" b="1" dirty="0" smtClean="0"/>
              <a:t>week</a:t>
            </a:r>
            <a:r>
              <a:rPr lang="en-US" sz="1500" b="1" dirty="0"/>
              <a:t>:</a:t>
            </a:r>
            <a:r>
              <a:rPr lang="en-US" sz="1500" dirty="0"/>
              <a:t> Application of describing data and descriptive statistical measures with </a:t>
            </a:r>
            <a:r>
              <a:rPr lang="en-US" sz="1500" dirty="0" err="1"/>
              <a:t>softwares</a:t>
            </a:r>
            <a:r>
              <a:rPr lang="en-US" sz="1500" dirty="0"/>
              <a:t>.</a:t>
            </a:r>
            <a:endParaRPr lang="tr-TR" sz="1500" dirty="0"/>
          </a:p>
          <a:p>
            <a:endParaRPr lang="tr-TR" sz="1500" dirty="0"/>
          </a:p>
        </p:txBody>
      </p:sp>
      <p:sp>
        <p:nvSpPr>
          <p:cNvPr id="5" name="Footer Placeholder 4"/>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321715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fade">
                                      <p:cBhvr>
                                        <p:cTn id="7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A Course In Business Statistics, 4th © 2006 Prentice-Hall, Inc.</a:t>
            </a:r>
          </a:p>
        </p:txBody>
      </p:sp>
      <p:sp>
        <p:nvSpPr>
          <p:cNvPr id="132099" name="Rectangle 3"/>
          <p:cNvSpPr>
            <a:spLocks noGrp="1" noChangeArrowheads="1"/>
          </p:cNvSpPr>
          <p:nvPr>
            <p:ph type="body" idx="1"/>
          </p:nvPr>
        </p:nvSpPr>
        <p:spPr>
          <a:xfrm>
            <a:off x="762000" y="1752600"/>
            <a:ext cx="8077200" cy="4114800"/>
          </a:xfrm>
        </p:spPr>
        <p:txBody>
          <a:bodyPr/>
          <a:lstStyle/>
          <a:p>
            <a:pPr>
              <a:lnSpc>
                <a:spcPct val="110000"/>
              </a:lnSpc>
            </a:pPr>
            <a:r>
              <a:rPr lang="en-US" sz="3200" b="1" dirty="0"/>
              <a:t>Descriptive statistics</a:t>
            </a:r>
          </a:p>
          <a:p>
            <a:pPr lvl="1">
              <a:lnSpc>
                <a:spcPct val="110000"/>
              </a:lnSpc>
            </a:pPr>
            <a:r>
              <a:rPr lang="en-US" sz="2800" dirty="0"/>
              <a:t>Collecting, presenting, and describing data</a:t>
            </a:r>
          </a:p>
          <a:p>
            <a:pPr>
              <a:lnSpc>
                <a:spcPct val="110000"/>
              </a:lnSpc>
              <a:spcBef>
                <a:spcPct val="55000"/>
              </a:spcBef>
            </a:pPr>
            <a:r>
              <a:rPr lang="en-US" sz="3200" b="1" dirty="0"/>
              <a:t>Inferential statistics</a:t>
            </a:r>
          </a:p>
          <a:p>
            <a:pPr lvl="1">
              <a:lnSpc>
                <a:spcPct val="110000"/>
              </a:lnSpc>
            </a:pPr>
            <a:r>
              <a:rPr lang="en-US" sz="2800" dirty="0"/>
              <a:t>Drawing conclusions and/or making decisions concerning a population based only on sample data</a:t>
            </a:r>
          </a:p>
        </p:txBody>
      </p:sp>
      <p:sp>
        <p:nvSpPr>
          <p:cNvPr id="132102" name="Rectangle 6"/>
          <p:cNvSpPr>
            <a:spLocks noGrp="1" noChangeArrowheads="1"/>
          </p:cNvSpPr>
          <p:nvPr>
            <p:ph type="title"/>
          </p:nvPr>
        </p:nvSpPr>
        <p:spPr>
          <a:noFill/>
          <a:ln/>
        </p:spPr>
        <p:txBody>
          <a:bodyPr/>
          <a:lstStyle/>
          <a:p>
            <a:r>
              <a:rPr lang="en-US" dirty="0"/>
              <a:t>Tools of </a:t>
            </a:r>
            <a:r>
              <a:rPr lang="en-US" dirty="0" smtClean="0"/>
              <a:t>Statistics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2099">
                                            <p:txEl>
                                              <p:pRg st="0" end="0"/>
                                            </p:txEl>
                                          </p:spTgt>
                                        </p:tgtEl>
                                        <p:attrNameLst>
                                          <p:attrName>style.visibility</p:attrName>
                                        </p:attrNameLst>
                                      </p:cBhvr>
                                      <p:to>
                                        <p:strVal val="visible"/>
                                      </p:to>
                                    </p:set>
                                    <p:animEffect transition="in" filter="fade">
                                      <p:cBhvr>
                                        <p:cTn id="7" dur="500"/>
                                        <p:tgtEl>
                                          <p:spTgt spid="13209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2099">
                                            <p:txEl>
                                              <p:pRg st="1" end="1"/>
                                            </p:txEl>
                                          </p:spTgt>
                                        </p:tgtEl>
                                        <p:attrNameLst>
                                          <p:attrName>style.visibility</p:attrName>
                                        </p:attrNameLst>
                                      </p:cBhvr>
                                      <p:to>
                                        <p:strVal val="visible"/>
                                      </p:to>
                                    </p:set>
                                    <p:animEffect transition="in" filter="fade">
                                      <p:cBhvr>
                                        <p:cTn id="10" dur="500"/>
                                        <p:tgtEl>
                                          <p:spTgt spid="13209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2099">
                                            <p:txEl>
                                              <p:pRg st="2" end="2"/>
                                            </p:txEl>
                                          </p:spTgt>
                                        </p:tgtEl>
                                        <p:attrNameLst>
                                          <p:attrName>style.visibility</p:attrName>
                                        </p:attrNameLst>
                                      </p:cBhvr>
                                      <p:to>
                                        <p:strVal val="visible"/>
                                      </p:to>
                                    </p:set>
                                    <p:animEffect transition="in" filter="fade">
                                      <p:cBhvr>
                                        <p:cTn id="15" dur="500"/>
                                        <p:tgtEl>
                                          <p:spTgt spid="13209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2099">
                                            <p:txEl>
                                              <p:pRg st="3" end="3"/>
                                            </p:txEl>
                                          </p:spTgt>
                                        </p:tgtEl>
                                        <p:attrNameLst>
                                          <p:attrName>style.visibility</p:attrName>
                                        </p:attrNameLst>
                                      </p:cBhvr>
                                      <p:to>
                                        <p:strVal val="visible"/>
                                      </p:to>
                                    </p:set>
                                    <p:animEffect transition="in" filter="fade">
                                      <p:cBhvr>
                                        <p:cTn id="18" dur="500"/>
                                        <p:tgtEl>
                                          <p:spTgt spid="1320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p:txBody>
          <a:bodyPr/>
          <a:lstStyle/>
          <a:p>
            <a:r>
              <a:rPr lang="en-US"/>
              <a:t>A Course In Business Statistics, 4th © 2006 Prentice-Hall, Inc.</a:t>
            </a:r>
          </a:p>
        </p:txBody>
      </p:sp>
      <p:sp>
        <p:nvSpPr>
          <p:cNvPr id="133122" name="Rectangle 2"/>
          <p:cNvSpPr>
            <a:spLocks noGrp="1" noChangeArrowheads="1"/>
          </p:cNvSpPr>
          <p:nvPr>
            <p:ph type="title"/>
          </p:nvPr>
        </p:nvSpPr>
        <p:spPr/>
        <p:txBody>
          <a:bodyPr/>
          <a:lstStyle/>
          <a:p>
            <a:r>
              <a:rPr lang="en-US"/>
              <a:t>Descriptive Statistics</a:t>
            </a:r>
          </a:p>
        </p:txBody>
      </p:sp>
      <p:sp>
        <p:nvSpPr>
          <p:cNvPr id="133123" name="Rectangle 3"/>
          <p:cNvSpPr>
            <a:spLocks noGrp="1" noChangeArrowheads="1"/>
          </p:cNvSpPr>
          <p:nvPr>
            <p:ph type="body" sz="half" idx="1"/>
          </p:nvPr>
        </p:nvSpPr>
        <p:spPr>
          <a:xfrm>
            <a:off x="990600" y="1676400"/>
            <a:ext cx="5562600" cy="4114800"/>
          </a:xfrm>
        </p:spPr>
        <p:txBody>
          <a:bodyPr/>
          <a:lstStyle/>
          <a:p>
            <a:pPr>
              <a:lnSpc>
                <a:spcPct val="110000"/>
              </a:lnSpc>
            </a:pPr>
            <a:r>
              <a:rPr lang="en-US" sz="2700" b="1"/>
              <a:t>Collect data</a:t>
            </a:r>
          </a:p>
          <a:p>
            <a:pPr lvl="1">
              <a:lnSpc>
                <a:spcPct val="110000"/>
              </a:lnSpc>
            </a:pPr>
            <a:r>
              <a:rPr lang="en-US" sz="2700"/>
              <a:t>e.g. Survey, Observation, </a:t>
            </a:r>
          </a:p>
          <a:p>
            <a:pPr lvl="1">
              <a:lnSpc>
                <a:spcPct val="110000"/>
              </a:lnSpc>
              <a:buFont typeface="Wingdings" pitchFamily="2" charset="2"/>
              <a:buNone/>
            </a:pPr>
            <a:r>
              <a:rPr lang="en-US" sz="2700"/>
              <a:t>		     Experiments</a:t>
            </a:r>
          </a:p>
          <a:p>
            <a:pPr>
              <a:lnSpc>
                <a:spcPct val="110000"/>
              </a:lnSpc>
              <a:spcBef>
                <a:spcPct val="70000"/>
              </a:spcBef>
            </a:pPr>
            <a:r>
              <a:rPr lang="en-US" sz="2700" b="1"/>
              <a:t>Present data</a:t>
            </a:r>
          </a:p>
          <a:p>
            <a:pPr lvl="1">
              <a:lnSpc>
                <a:spcPct val="110000"/>
              </a:lnSpc>
            </a:pPr>
            <a:r>
              <a:rPr lang="en-US" sz="2700"/>
              <a:t>e.g. Charts and graphs</a:t>
            </a:r>
          </a:p>
          <a:p>
            <a:pPr>
              <a:lnSpc>
                <a:spcPct val="110000"/>
              </a:lnSpc>
              <a:spcBef>
                <a:spcPct val="70000"/>
              </a:spcBef>
            </a:pPr>
            <a:r>
              <a:rPr lang="en-US" sz="2700" b="1"/>
              <a:t>Characterize data</a:t>
            </a:r>
          </a:p>
          <a:p>
            <a:pPr lvl="1">
              <a:lnSpc>
                <a:spcPct val="110000"/>
              </a:lnSpc>
            </a:pPr>
            <a:r>
              <a:rPr lang="en-US" sz="2700"/>
              <a:t>e.g. Sample mean =</a:t>
            </a:r>
            <a:r>
              <a:rPr lang="en-US" sz="3200"/>
              <a:t> </a:t>
            </a:r>
          </a:p>
        </p:txBody>
      </p:sp>
      <p:pic>
        <p:nvPicPr>
          <p:cNvPr id="133127" name="Picture 7" descr="BD05590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4600" y="1600200"/>
            <a:ext cx="115887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33129" name="Picture 9" descr="BS01990_[1]"/>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a:xfrm>
            <a:off x="5867400" y="3581400"/>
            <a:ext cx="1600200" cy="1250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133133" name="Object 13"/>
          <p:cNvGraphicFramePr>
            <a:graphicFrameLocks noChangeAspect="1"/>
          </p:cNvGraphicFramePr>
          <p:nvPr/>
        </p:nvGraphicFramePr>
        <p:xfrm>
          <a:off x="4953000" y="5257800"/>
          <a:ext cx="739775" cy="838200"/>
        </p:xfrm>
        <a:graphic>
          <a:graphicData uri="http://schemas.openxmlformats.org/presentationml/2006/ole">
            <mc:AlternateContent xmlns:mc="http://schemas.openxmlformats.org/markup-compatibility/2006">
              <mc:Choice xmlns:v="urn:schemas-microsoft-com:vml" Requires="v">
                <p:oleObj spid="_x0000_s133177" name="Equation" r:id="rId5" imgW="380880" imgH="431640" progId="Equation.3">
                  <p:embed/>
                </p:oleObj>
              </mc:Choice>
              <mc:Fallback>
                <p:oleObj name="Equation" r:id="rId5" imgW="380880" imgH="431640"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5257800"/>
                        <a:ext cx="739775"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p:txBody>
          <a:bodyPr/>
          <a:lstStyle/>
          <a:p>
            <a:r>
              <a:rPr lang="en-US"/>
              <a:t>A Course In Business Statistics, 4th © 2006 Prentice-Hall, Inc.</a:t>
            </a:r>
          </a:p>
        </p:txBody>
      </p:sp>
      <p:sp>
        <p:nvSpPr>
          <p:cNvPr id="133122" name="Rectangle 2"/>
          <p:cNvSpPr>
            <a:spLocks noGrp="1" noChangeArrowheads="1"/>
          </p:cNvSpPr>
          <p:nvPr>
            <p:ph type="title"/>
          </p:nvPr>
        </p:nvSpPr>
        <p:spPr/>
        <p:txBody>
          <a:bodyPr/>
          <a:lstStyle/>
          <a:p>
            <a:r>
              <a:rPr lang="en-US"/>
              <a:t>Descriptive Statistics</a:t>
            </a:r>
          </a:p>
        </p:txBody>
      </p:sp>
      <p:sp>
        <p:nvSpPr>
          <p:cNvPr id="133123" name="Rectangle 3"/>
          <p:cNvSpPr>
            <a:spLocks noGrp="1" noChangeArrowheads="1"/>
          </p:cNvSpPr>
          <p:nvPr>
            <p:ph type="body" sz="half" idx="1"/>
          </p:nvPr>
        </p:nvSpPr>
        <p:spPr>
          <a:xfrm>
            <a:off x="990600" y="1676400"/>
            <a:ext cx="7543800" cy="4114800"/>
          </a:xfrm>
        </p:spPr>
        <p:txBody>
          <a:bodyPr/>
          <a:lstStyle/>
          <a:p>
            <a:pPr>
              <a:lnSpc>
                <a:spcPct val="110000"/>
              </a:lnSpc>
            </a:pPr>
            <a:r>
              <a:rPr lang="en-US" sz="2700" b="1" dirty="0"/>
              <a:t>Collect data</a:t>
            </a:r>
          </a:p>
          <a:p>
            <a:pPr lvl="1">
              <a:lnSpc>
                <a:spcPct val="110000"/>
              </a:lnSpc>
            </a:pPr>
            <a:r>
              <a:rPr lang="en-US" sz="2700" dirty="0"/>
              <a:t>e.g. Survey, Observation, </a:t>
            </a:r>
            <a:endParaRPr lang="tr-TR" sz="2700" dirty="0" smtClean="0"/>
          </a:p>
          <a:p>
            <a:pPr marL="425450" lvl="1" indent="0">
              <a:lnSpc>
                <a:spcPct val="110000"/>
              </a:lnSpc>
              <a:buNone/>
            </a:pPr>
            <a:r>
              <a:rPr lang="tr-TR" sz="2700" dirty="0" smtClean="0"/>
              <a:t>		</a:t>
            </a:r>
            <a:r>
              <a:rPr lang="en-US" sz="2700" dirty="0" smtClean="0"/>
              <a:t>Experiments</a:t>
            </a:r>
            <a:endParaRPr lang="tr-TR" sz="2700" dirty="0" smtClean="0"/>
          </a:p>
          <a:p>
            <a:pPr lvl="1">
              <a:lnSpc>
                <a:spcPct val="110000"/>
              </a:lnSpc>
            </a:pPr>
            <a:endParaRPr lang="tr-TR" sz="2700" dirty="0"/>
          </a:p>
          <a:p>
            <a:pPr lvl="1">
              <a:lnSpc>
                <a:spcPct val="110000"/>
              </a:lnSpc>
            </a:pPr>
            <a:r>
              <a:rPr lang="tr-TR" sz="2700" dirty="0" smtClean="0"/>
              <a:t>When collecting data, we need to take special care to ensure that they do cover the aspects we are interested in, or about which we wish to draw conclusions.</a:t>
            </a:r>
            <a:endParaRPr lang="en-US" sz="2700" dirty="0"/>
          </a:p>
        </p:txBody>
      </p:sp>
      <p:pic>
        <p:nvPicPr>
          <p:cNvPr id="133127" name="Picture 7" descr="BD05590_[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1600200"/>
            <a:ext cx="1158875"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9489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p:txBody>
          <a:bodyPr/>
          <a:lstStyle/>
          <a:p>
            <a:r>
              <a:rPr lang="en-US"/>
              <a:t>A Course In Business Statistics, 4th © 2006 Prentice-Hall, Inc.</a:t>
            </a:r>
          </a:p>
        </p:txBody>
      </p:sp>
      <p:sp>
        <p:nvSpPr>
          <p:cNvPr id="133122" name="Rectangle 2"/>
          <p:cNvSpPr>
            <a:spLocks noGrp="1" noChangeArrowheads="1"/>
          </p:cNvSpPr>
          <p:nvPr>
            <p:ph type="title"/>
          </p:nvPr>
        </p:nvSpPr>
        <p:spPr/>
        <p:txBody>
          <a:bodyPr/>
          <a:lstStyle/>
          <a:p>
            <a:r>
              <a:rPr lang="en-US"/>
              <a:t>Descriptive Statistics</a:t>
            </a:r>
          </a:p>
        </p:txBody>
      </p:sp>
      <p:sp>
        <p:nvSpPr>
          <p:cNvPr id="133123" name="Rectangle 3"/>
          <p:cNvSpPr>
            <a:spLocks noGrp="1" noChangeArrowheads="1"/>
          </p:cNvSpPr>
          <p:nvPr>
            <p:ph type="body" sz="half" idx="1"/>
          </p:nvPr>
        </p:nvSpPr>
        <p:spPr>
          <a:xfrm>
            <a:off x="457200" y="1676400"/>
            <a:ext cx="8305800" cy="4724400"/>
          </a:xfrm>
        </p:spPr>
        <p:txBody>
          <a:bodyPr/>
          <a:lstStyle/>
          <a:p>
            <a:pPr>
              <a:lnSpc>
                <a:spcPct val="110000"/>
              </a:lnSpc>
            </a:pPr>
            <a:r>
              <a:rPr lang="tr-TR" sz="2500" b="1" dirty="0" smtClean="0"/>
              <a:t>D</a:t>
            </a:r>
            <a:r>
              <a:rPr lang="en-US" sz="2500" b="1" dirty="0" err="1" smtClean="0"/>
              <a:t>ata</a:t>
            </a:r>
            <a:r>
              <a:rPr lang="tr-TR" sz="2500" b="1" dirty="0" smtClean="0"/>
              <a:t> has 2 aspects</a:t>
            </a:r>
            <a:endParaRPr lang="en-US" sz="2500" b="1" dirty="0"/>
          </a:p>
          <a:p>
            <a:pPr lvl="1">
              <a:lnSpc>
                <a:spcPct val="110000"/>
              </a:lnSpc>
            </a:pPr>
            <a:r>
              <a:rPr lang="tr-TR" sz="2500" dirty="0" smtClean="0"/>
              <a:t>One aspect is concerned with the objects we wish to study</a:t>
            </a:r>
          </a:p>
          <a:p>
            <a:pPr lvl="1">
              <a:lnSpc>
                <a:spcPct val="110000"/>
              </a:lnSpc>
            </a:pPr>
            <a:r>
              <a:rPr lang="tr-TR" sz="2500" dirty="0" smtClean="0"/>
              <a:t>Second aspect is concerned with the characteristics of those objects we wish to study.</a:t>
            </a:r>
          </a:p>
          <a:p>
            <a:pPr lvl="3">
              <a:lnSpc>
                <a:spcPct val="110000"/>
              </a:lnSpc>
            </a:pPr>
            <a:r>
              <a:rPr lang="en-US" sz="2100" dirty="0" smtClean="0"/>
              <a:t>e.g. </a:t>
            </a:r>
            <a:r>
              <a:rPr lang="tr-TR" sz="2100" dirty="0" smtClean="0"/>
              <a:t>Objects might be </a:t>
            </a:r>
            <a:r>
              <a:rPr lang="tr-TR" sz="2100" b="1" dirty="0" smtClean="0">
                <a:solidFill>
                  <a:srgbClr val="FF0000"/>
                </a:solidFill>
              </a:rPr>
              <a:t>students</a:t>
            </a:r>
            <a:r>
              <a:rPr lang="tr-TR" sz="2100" dirty="0" smtClean="0">
                <a:solidFill>
                  <a:srgbClr val="FF0000"/>
                </a:solidFill>
              </a:rPr>
              <a:t> </a:t>
            </a:r>
            <a:r>
              <a:rPr lang="tr-TR" sz="2100" dirty="0" smtClean="0"/>
              <a:t>in Business Faculty. We might be interested in their </a:t>
            </a:r>
            <a:r>
              <a:rPr lang="tr-TR" sz="2100" b="1" dirty="0" smtClean="0">
                <a:solidFill>
                  <a:srgbClr val="FF0000"/>
                </a:solidFill>
              </a:rPr>
              <a:t>success levels</a:t>
            </a:r>
            <a:r>
              <a:rPr lang="tr-TR" sz="2100" dirty="0" smtClean="0"/>
              <a:t> in Maths module in which the characteristics will be the </a:t>
            </a:r>
            <a:r>
              <a:rPr lang="tr-TR" sz="2100" b="1" dirty="0" smtClean="0">
                <a:solidFill>
                  <a:srgbClr val="FF0000"/>
                </a:solidFill>
              </a:rPr>
              <a:t>marks</a:t>
            </a:r>
            <a:r>
              <a:rPr lang="tr-TR" sz="2100" dirty="0" smtClean="0">
                <a:solidFill>
                  <a:srgbClr val="FF0000"/>
                </a:solidFill>
              </a:rPr>
              <a:t> </a:t>
            </a:r>
            <a:r>
              <a:rPr lang="tr-TR" sz="2100" dirty="0" smtClean="0"/>
              <a:t>obtained in Maths module.</a:t>
            </a:r>
          </a:p>
          <a:p>
            <a:pPr lvl="1">
              <a:lnSpc>
                <a:spcPct val="110000"/>
              </a:lnSpc>
            </a:pPr>
            <a:r>
              <a:rPr lang="tr-TR" sz="2500" dirty="0" smtClean="0"/>
              <a:t>In Statistics, we call the characteristics </a:t>
            </a:r>
            <a:r>
              <a:rPr lang="tr-TR" sz="2500" b="1" i="1" dirty="0" smtClean="0"/>
              <a:t>variables</a:t>
            </a:r>
            <a:r>
              <a:rPr lang="tr-TR" sz="2500" dirty="0" smtClean="0"/>
              <a:t>, with each object having a value of a variable.</a:t>
            </a:r>
          </a:p>
          <a:p>
            <a:pPr lvl="2">
              <a:lnSpc>
                <a:spcPct val="110000"/>
              </a:lnSpc>
            </a:pPr>
            <a:endParaRPr lang="en-US" sz="2500" dirty="0"/>
          </a:p>
        </p:txBody>
      </p:sp>
    </p:spTree>
    <p:extLst>
      <p:ext uri="{BB962C8B-B14F-4D97-AF65-F5344CB8AC3E}">
        <p14:creationId xmlns:p14="http://schemas.microsoft.com/office/powerpoint/2010/main" val="34705820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
          <p:cNvSpPr>
            <a:spLocks noGrp="1"/>
          </p:cNvSpPr>
          <p:nvPr>
            <p:ph type="ftr" sz="quarter" idx="11"/>
          </p:nvPr>
        </p:nvSpPr>
        <p:spPr/>
        <p:txBody>
          <a:bodyPr/>
          <a:lstStyle/>
          <a:p>
            <a:r>
              <a:rPr lang="en-US"/>
              <a:t>A Course In Business Statistics, 4th © 2006 Prentice-Hall, Inc.</a:t>
            </a:r>
          </a:p>
        </p:txBody>
      </p:sp>
      <p:sp>
        <p:nvSpPr>
          <p:cNvPr id="137218" name="Rectangle 2"/>
          <p:cNvSpPr>
            <a:spLocks noGrp="1" noChangeArrowheads="1"/>
          </p:cNvSpPr>
          <p:nvPr>
            <p:ph type="title"/>
          </p:nvPr>
        </p:nvSpPr>
        <p:spPr/>
        <p:txBody>
          <a:bodyPr/>
          <a:lstStyle/>
          <a:p>
            <a:r>
              <a:rPr lang="en-US"/>
              <a:t>Data Types</a:t>
            </a:r>
          </a:p>
        </p:txBody>
      </p:sp>
      <p:graphicFrame>
        <p:nvGraphicFramePr>
          <p:cNvPr id="2" name="Diagram 1"/>
          <p:cNvGraphicFramePr/>
          <p:nvPr/>
        </p:nvGraphicFramePr>
        <p:xfrm>
          <a:off x="838200" y="1447800"/>
          <a:ext cx="7315200" cy="381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7263" name="Text Box 47"/>
          <p:cNvSpPr txBox="1">
            <a:spLocks noChangeArrowheads="1"/>
          </p:cNvSpPr>
          <p:nvPr/>
        </p:nvSpPr>
        <p:spPr bwMode="auto">
          <a:xfrm>
            <a:off x="1371600" y="4267200"/>
            <a:ext cx="2514600" cy="12969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42" tIns="42672" rIns="85342" bIns="42672">
            <a:spAutoFit/>
          </a:bodyPr>
          <a:lstStyle>
            <a:lvl1pPr marL="342900" indent="-342900" eaLnBrk="0" hangingPunct="0">
              <a:spcBef>
                <a:spcPct val="0"/>
              </a:spcBef>
              <a:defRPr sz="2400">
                <a:solidFill>
                  <a:schemeClr val="tx1"/>
                </a:solidFill>
                <a:latin typeface="Times New Roman" pitchFamily="18" charset="0"/>
              </a:defRPr>
            </a:lvl1pPr>
            <a:lvl2pPr eaLnBrk="0" hangingPunct="0">
              <a:spcBef>
                <a:spcPct val="0"/>
              </a:spcBef>
              <a:defRPr sz="2400">
                <a:solidFill>
                  <a:schemeClr val="tx1"/>
                </a:solidFill>
                <a:latin typeface="Times New Roman" pitchFamily="18" charset="0"/>
              </a:defRPr>
            </a:lvl2pPr>
            <a:lvl3pPr eaLnBrk="0" hangingPunct="0">
              <a:spcBef>
                <a:spcPct val="0"/>
              </a:spcBef>
              <a:defRPr sz="2400">
                <a:solidFill>
                  <a:schemeClr val="tx1"/>
                </a:solidFill>
                <a:latin typeface="Times New Roman" pitchFamily="18" charset="0"/>
              </a:defRPr>
            </a:lvl3pPr>
            <a:lvl4pPr eaLnBrk="0" hangingPunct="0">
              <a:spcBef>
                <a:spcPct val="0"/>
              </a:spcBef>
              <a:defRPr sz="2400">
                <a:solidFill>
                  <a:schemeClr val="tx1"/>
                </a:solidFill>
                <a:latin typeface="Times New Roman" pitchFamily="18" charset="0"/>
              </a:defRPr>
            </a:lvl4pPr>
            <a:lvl5pPr eaLnBrk="0" hangingPunct="0">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sz="1400" b="1" dirty="0">
                <a:solidFill>
                  <a:schemeClr val="folHlink"/>
                </a:solidFill>
                <a:latin typeface="Arial" pitchFamily="34" charset="0"/>
              </a:rPr>
              <a:t>Examples:</a:t>
            </a:r>
          </a:p>
          <a:p>
            <a:pPr eaLnBrk="1" hangingPunct="1">
              <a:spcBef>
                <a:spcPct val="50000"/>
              </a:spcBef>
              <a:buFont typeface="Wingdings" pitchFamily="2" charset="2"/>
              <a:buChar char="n"/>
            </a:pPr>
            <a:r>
              <a:rPr lang="en-US" sz="1400" b="1" dirty="0">
                <a:solidFill>
                  <a:schemeClr val="folHlink"/>
                </a:solidFill>
                <a:latin typeface="Arial" pitchFamily="34" charset="0"/>
              </a:rPr>
              <a:t>Marital Status</a:t>
            </a:r>
          </a:p>
          <a:p>
            <a:pPr eaLnBrk="1" hangingPunct="1">
              <a:spcBef>
                <a:spcPct val="10000"/>
              </a:spcBef>
              <a:buFont typeface="Wingdings" pitchFamily="2" charset="2"/>
              <a:buChar char="n"/>
            </a:pPr>
            <a:r>
              <a:rPr lang="en-US" sz="1400" b="1" dirty="0">
                <a:solidFill>
                  <a:schemeClr val="folHlink"/>
                </a:solidFill>
                <a:latin typeface="Arial" pitchFamily="34" charset="0"/>
              </a:rPr>
              <a:t>Political Party</a:t>
            </a:r>
          </a:p>
          <a:p>
            <a:pPr eaLnBrk="1" hangingPunct="1">
              <a:buFont typeface="Wingdings" pitchFamily="2" charset="2"/>
              <a:buChar char="n"/>
            </a:pPr>
            <a:r>
              <a:rPr lang="en-US" sz="1400" b="1" dirty="0">
                <a:solidFill>
                  <a:schemeClr val="folHlink"/>
                </a:solidFill>
                <a:latin typeface="Arial" pitchFamily="34" charset="0"/>
              </a:rPr>
              <a:t>Eye Color</a:t>
            </a:r>
          </a:p>
          <a:p>
            <a:pPr eaLnBrk="1" hangingPunct="1">
              <a:spcBef>
                <a:spcPct val="10000"/>
              </a:spcBef>
            </a:pPr>
            <a:r>
              <a:rPr lang="en-US" sz="1400" b="1" dirty="0">
                <a:solidFill>
                  <a:srgbClr val="00B283"/>
                </a:solidFill>
                <a:latin typeface="Arial" pitchFamily="34" charset="0"/>
              </a:rPr>
              <a:t>      </a:t>
            </a:r>
            <a:r>
              <a:rPr lang="en-US" sz="1400" b="1" dirty="0">
                <a:latin typeface="Arial" pitchFamily="34" charset="0"/>
              </a:rPr>
              <a:t>(Defined categories)</a:t>
            </a:r>
          </a:p>
        </p:txBody>
      </p:sp>
      <p:sp>
        <p:nvSpPr>
          <p:cNvPr id="137264" name="Text Box 48"/>
          <p:cNvSpPr txBox="1">
            <a:spLocks noChangeArrowheads="1"/>
          </p:cNvSpPr>
          <p:nvPr/>
        </p:nvSpPr>
        <p:spPr bwMode="auto">
          <a:xfrm>
            <a:off x="4114800" y="5181600"/>
            <a:ext cx="2286000" cy="10842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42" tIns="42672" rIns="85342" bIns="42672">
            <a:spAutoFit/>
          </a:bodyPr>
          <a:lstStyle>
            <a:lvl1pPr marL="342900" indent="-342900" eaLnBrk="0" hangingPunct="0">
              <a:spcBef>
                <a:spcPct val="0"/>
              </a:spcBef>
              <a:defRPr sz="2400">
                <a:solidFill>
                  <a:schemeClr val="tx1"/>
                </a:solidFill>
                <a:latin typeface="Times New Roman" pitchFamily="18" charset="0"/>
              </a:defRPr>
            </a:lvl1pPr>
            <a:lvl2pPr eaLnBrk="0" hangingPunct="0">
              <a:spcBef>
                <a:spcPct val="0"/>
              </a:spcBef>
              <a:defRPr sz="2400">
                <a:solidFill>
                  <a:schemeClr val="tx1"/>
                </a:solidFill>
                <a:latin typeface="Times New Roman" pitchFamily="18" charset="0"/>
              </a:defRPr>
            </a:lvl2pPr>
            <a:lvl3pPr eaLnBrk="0" hangingPunct="0">
              <a:spcBef>
                <a:spcPct val="0"/>
              </a:spcBef>
              <a:defRPr sz="2400">
                <a:solidFill>
                  <a:schemeClr val="tx1"/>
                </a:solidFill>
                <a:latin typeface="Times New Roman" pitchFamily="18" charset="0"/>
              </a:defRPr>
            </a:lvl3pPr>
            <a:lvl4pPr eaLnBrk="0" hangingPunct="0">
              <a:spcBef>
                <a:spcPct val="0"/>
              </a:spcBef>
              <a:defRPr sz="2400">
                <a:solidFill>
                  <a:schemeClr val="tx1"/>
                </a:solidFill>
                <a:latin typeface="Times New Roman" pitchFamily="18" charset="0"/>
              </a:defRPr>
            </a:lvl4pPr>
            <a:lvl5pPr eaLnBrk="0" hangingPunct="0">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sz="1400" b="1" dirty="0">
                <a:solidFill>
                  <a:schemeClr val="folHlink"/>
                </a:solidFill>
                <a:latin typeface="Arial" pitchFamily="34" charset="0"/>
              </a:rPr>
              <a:t>Examples:</a:t>
            </a:r>
          </a:p>
          <a:p>
            <a:pPr eaLnBrk="1" hangingPunct="1">
              <a:spcBef>
                <a:spcPct val="50000"/>
              </a:spcBef>
              <a:buFont typeface="Wingdings" pitchFamily="2" charset="2"/>
              <a:buChar char="n"/>
            </a:pPr>
            <a:r>
              <a:rPr lang="en-US" sz="1400" b="1" dirty="0">
                <a:solidFill>
                  <a:schemeClr val="folHlink"/>
                </a:solidFill>
                <a:latin typeface="Arial" pitchFamily="34" charset="0"/>
              </a:rPr>
              <a:t>Number of Children</a:t>
            </a:r>
          </a:p>
          <a:p>
            <a:pPr eaLnBrk="1" hangingPunct="1">
              <a:spcBef>
                <a:spcPct val="10000"/>
              </a:spcBef>
              <a:buFont typeface="Wingdings" pitchFamily="2" charset="2"/>
              <a:buChar char="n"/>
            </a:pPr>
            <a:r>
              <a:rPr lang="en-US" sz="1400" b="1" dirty="0">
                <a:solidFill>
                  <a:schemeClr val="folHlink"/>
                </a:solidFill>
                <a:latin typeface="Arial" pitchFamily="34" charset="0"/>
              </a:rPr>
              <a:t>Defects per hour</a:t>
            </a:r>
          </a:p>
          <a:p>
            <a:pPr eaLnBrk="1" hangingPunct="1">
              <a:spcBef>
                <a:spcPct val="10000"/>
              </a:spcBef>
            </a:pPr>
            <a:r>
              <a:rPr lang="en-US" sz="1400" b="1" dirty="0">
                <a:solidFill>
                  <a:srgbClr val="F983C1"/>
                </a:solidFill>
                <a:latin typeface="Arial" pitchFamily="34" charset="0"/>
              </a:rPr>
              <a:t>      </a:t>
            </a:r>
            <a:r>
              <a:rPr lang="en-US" sz="1400" b="1" dirty="0">
                <a:latin typeface="Arial" pitchFamily="34" charset="0"/>
              </a:rPr>
              <a:t>(Counted items)</a:t>
            </a:r>
          </a:p>
        </p:txBody>
      </p:sp>
      <p:sp>
        <p:nvSpPr>
          <p:cNvPr id="137265" name="Text Box 49"/>
          <p:cNvSpPr txBox="1">
            <a:spLocks noChangeArrowheads="1"/>
          </p:cNvSpPr>
          <p:nvPr/>
        </p:nvSpPr>
        <p:spPr bwMode="auto">
          <a:xfrm>
            <a:off x="6553200" y="5181600"/>
            <a:ext cx="2286000" cy="12969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42" tIns="42672" rIns="85342" bIns="42672">
            <a:spAutoFit/>
          </a:bodyPr>
          <a:lstStyle>
            <a:lvl1pPr marL="342900" indent="-342900" eaLnBrk="0" hangingPunct="0">
              <a:spcBef>
                <a:spcPct val="0"/>
              </a:spcBef>
              <a:defRPr sz="2400">
                <a:solidFill>
                  <a:schemeClr val="tx1"/>
                </a:solidFill>
                <a:latin typeface="Times New Roman" pitchFamily="18" charset="0"/>
              </a:defRPr>
            </a:lvl1pPr>
            <a:lvl2pPr eaLnBrk="0" hangingPunct="0">
              <a:spcBef>
                <a:spcPct val="0"/>
              </a:spcBef>
              <a:defRPr sz="2400">
                <a:solidFill>
                  <a:schemeClr val="tx1"/>
                </a:solidFill>
                <a:latin typeface="Times New Roman" pitchFamily="18" charset="0"/>
              </a:defRPr>
            </a:lvl2pPr>
            <a:lvl3pPr eaLnBrk="0" hangingPunct="0">
              <a:spcBef>
                <a:spcPct val="0"/>
              </a:spcBef>
              <a:defRPr sz="2400">
                <a:solidFill>
                  <a:schemeClr val="tx1"/>
                </a:solidFill>
                <a:latin typeface="Times New Roman" pitchFamily="18" charset="0"/>
              </a:defRPr>
            </a:lvl3pPr>
            <a:lvl4pPr eaLnBrk="0" hangingPunct="0">
              <a:spcBef>
                <a:spcPct val="0"/>
              </a:spcBef>
              <a:defRPr sz="2400">
                <a:solidFill>
                  <a:schemeClr val="tx1"/>
                </a:solidFill>
                <a:latin typeface="Times New Roman" pitchFamily="18" charset="0"/>
              </a:defRPr>
            </a:lvl4pPr>
            <a:lvl5pPr eaLnBrk="0" hangingPunct="0">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sz="1400" b="1">
                <a:solidFill>
                  <a:schemeClr val="folHlink"/>
                </a:solidFill>
                <a:latin typeface="Arial" pitchFamily="34" charset="0"/>
              </a:rPr>
              <a:t>Examples:</a:t>
            </a:r>
          </a:p>
          <a:p>
            <a:pPr eaLnBrk="1" hangingPunct="1">
              <a:spcBef>
                <a:spcPct val="50000"/>
              </a:spcBef>
              <a:buFont typeface="Wingdings" pitchFamily="2" charset="2"/>
              <a:buChar char="n"/>
            </a:pPr>
            <a:r>
              <a:rPr lang="en-US" sz="1400" b="1">
                <a:solidFill>
                  <a:schemeClr val="folHlink"/>
                </a:solidFill>
                <a:latin typeface="Arial" pitchFamily="34" charset="0"/>
              </a:rPr>
              <a:t>Weight</a:t>
            </a:r>
          </a:p>
          <a:p>
            <a:pPr eaLnBrk="1" hangingPunct="1">
              <a:spcBef>
                <a:spcPct val="10000"/>
              </a:spcBef>
              <a:buFont typeface="Wingdings" pitchFamily="2" charset="2"/>
              <a:buChar char="n"/>
            </a:pPr>
            <a:r>
              <a:rPr lang="en-US" sz="1400" b="1">
                <a:solidFill>
                  <a:schemeClr val="folHlink"/>
                </a:solidFill>
                <a:latin typeface="Arial" pitchFamily="34" charset="0"/>
              </a:rPr>
              <a:t>Voltage</a:t>
            </a:r>
          </a:p>
          <a:p>
            <a:pPr eaLnBrk="1" hangingPunct="1">
              <a:spcBef>
                <a:spcPct val="10000"/>
              </a:spcBef>
            </a:pPr>
            <a:r>
              <a:rPr lang="en-US" sz="1400" b="1">
                <a:solidFill>
                  <a:srgbClr val="F983C1"/>
                </a:solidFill>
                <a:latin typeface="Arial" pitchFamily="34" charset="0"/>
              </a:rPr>
              <a:t>    </a:t>
            </a:r>
            <a:r>
              <a:rPr lang="en-US" sz="1400" b="1">
                <a:latin typeface="Arial" pitchFamily="34" charset="0"/>
              </a:rPr>
              <a:t>(Measured characteristics)</a:t>
            </a:r>
          </a:p>
        </p:txBody>
      </p:sp>
    </p:spTree>
    <p:extLst>
      <p:ext uri="{BB962C8B-B14F-4D97-AF65-F5344CB8AC3E}">
        <p14:creationId xmlns:p14="http://schemas.microsoft.com/office/powerpoint/2010/main" val="24313734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A Course In Business Statistics, 4th © 2006 Prentice-Hall, Inc.</a:t>
            </a:r>
          </a:p>
        </p:txBody>
      </p:sp>
      <p:sp>
        <p:nvSpPr>
          <p:cNvPr id="167938" name="Rectangle 2"/>
          <p:cNvSpPr>
            <a:spLocks noGrp="1" noChangeArrowheads="1"/>
          </p:cNvSpPr>
          <p:nvPr>
            <p:ph type="title"/>
          </p:nvPr>
        </p:nvSpPr>
        <p:spPr/>
        <p:txBody>
          <a:bodyPr/>
          <a:lstStyle/>
          <a:p>
            <a:r>
              <a:rPr lang="en-US"/>
              <a:t>Data Types</a:t>
            </a:r>
          </a:p>
        </p:txBody>
      </p:sp>
      <p:sp>
        <p:nvSpPr>
          <p:cNvPr id="167939" name="Rectangle 3"/>
          <p:cNvSpPr>
            <a:spLocks noGrp="1" noChangeArrowheads="1"/>
          </p:cNvSpPr>
          <p:nvPr>
            <p:ph type="body" idx="1"/>
          </p:nvPr>
        </p:nvSpPr>
        <p:spPr>
          <a:xfrm>
            <a:off x="1143000" y="1981200"/>
            <a:ext cx="7620000" cy="3352800"/>
          </a:xfrm>
        </p:spPr>
        <p:txBody>
          <a:bodyPr/>
          <a:lstStyle/>
          <a:p>
            <a:r>
              <a:rPr lang="en-US" b="1">
                <a:solidFill>
                  <a:schemeClr val="folHlink"/>
                </a:solidFill>
              </a:rPr>
              <a:t>Time Series Data</a:t>
            </a:r>
          </a:p>
          <a:p>
            <a:pPr lvl="1"/>
            <a:r>
              <a:rPr lang="en-US"/>
              <a:t>Ordered data values observed over time</a:t>
            </a:r>
          </a:p>
          <a:p>
            <a:pPr lvl="1">
              <a:buFont typeface="Wingdings" pitchFamily="2" charset="2"/>
              <a:buNone/>
            </a:pPr>
            <a:endParaRPr lang="en-US"/>
          </a:p>
          <a:p>
            <a:r>
              <a:rPr lang="en-US" b="1">
                <a:solidFill>
                  <a:schemeClr val="hlink"/>
                </a:solidFill>
              </a:rPr>
              <a:t>Cross Section Data</a:t>
            </a:r>
          </a:p>
          <a:p>
            <a:pPr lvl="1"/>
            <a:r>
              <a:rPr lang="en-US"/>
              <a:t>Data values observed at a fixed point in time</a:t>
            </a:r>
          </a:p>
        </p:txBody>
      </p:sp>
    </p:spTree>
    <p:extLst>
      <p:ext uri="{BB962C8B-B14F-4D97-AF65-F5344CB8AC3E}">
        <p14:creationId xmlns:p14="http://schemas.microsoft.com/office/powerpoint/2010/main" val="29053366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ooter Placeholder 4"/>
          <p:cNvSpPr>
            <a:spLocks noGrp="1"/>
          </p:cNvSpPr>
          <p:nvPr>
            <p:ph type="ftr" sz="quarter" idx="11"/>
          </p:nvPr>
        </p:nvSpPr>
        <p:spPr/>
        <p:txBody>
          <a:bodyPr/>
          <a:lstStyle/>
          <a:p>
            <a:r>
              <a:rPr lang="en-US"/>
              <a:t>A Course In Business Statistics, 4th © 2006 Prentice-Hall, Inc.</a:t>
            </a:r>
          </a:p>
        </p:txBody>
      </p:sp>
      <p:sp>
        <p:nvSpPr>
          <p:cNvPr id="168962" name="Rectangle 2"/>
          <p:cNvSpPr>
            <a:spLocks noGrp="1" noChangeArrowheads="1"/>
          </p:cNvSpPr>
          <p:nvPr>
            <p:ph type="title"/>
          </p:nvPr>
        </p:nvSpPr>
        <p:spPr/>
        <p:txBody>
          <a:bodyPr/>
          <a:lstStyle/>
          <a:p>
            <a:r>
              <a:rPr lang="en-US"/>
              <a:t>Data Types</a:t>
            </a:r>
          </a:p>
        </p:txBody>
      </p:sp>
      <p:graphicFrame>
        <p:nvGraphicFramePr>
          <p:cNvPr id="169038" name="Group 78"/>
          <p:cNvGraphicFramePr>
            <a:graphicFrameLocks noGrp="1"/>
          </p:cNvGraphicFramePr>
          <p:nvPr/>
        </p:nvGraphicFramePr>
        <p:xfrm>
          <a:off x="990600" y="1981200"/>
          <a:ext cx="6400800" cy="2979740"/>
        </p:xfrm>
        <a:graphic>
          <a:graphicData uri="http://schemas.openxmlformats.org/drawingml/2006/table">
            <a:tbl>
              <a:tblPr/>
              <a:tblGrid>
                <a:gridCol w="1600200"/>
                <a:gridCol w="1219200"/>
                <a:gridCol w="1219200"/>
                <a:gridCol w="1219200"/>
                <a:gridCol w="1143000"/>
              </a:tblGrid>
              <a:tr h="496888">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tr-TR" sz="2400" b="0"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gridSpan="4">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pitchFamily="34" charset="0"/>
                        </a:rPr>
                        <a:t>Sales (in $1000’s)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endParaRPr lang="tr-TR"/>
                    </a:p>
                  </a:txBody>
                  <a:tcPr/>
                </a:tc>
                <a:tc hMerge="1">
                  <a:txBody>
                    <a:bodyPr/>
                    <a:lstStyle/>
                    <a:p>
                      <a:endParaRPr lang="tr-TR"/>
                    </a:p>
                  </a:txBody>
                  <a:tcPr/>
                </a:tc>
                <a:tc hMerge="1">
                  <a:txBody>
                    <a:bodyPr/>
                    <a:lstStyle/>
                    <a:p>
                      <a:endParaRPr lang="tr-TR"/>
                    </a:p>
                  </a:txBody>
                  <a:tcPr/>
                </a:tc>
              </a:tr>
              <a:tr h="493713">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tr-TR" sz="2400" b="0"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folHlink"/>
                          </a:solidFill>
                          <a:effectLst/>
                          <a:latin typeface="Arial" pitchFamily="34" charset="0"/>
                        </a:rPr>
                        <a:t>2003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folHlink"/>
                          </a:solidFill>
                          <a:effectLst/>
                          <a:latin typeface="Arial" pitchFamily="34" charset="0"/>
                        </a:rPr>
                        <a:t>2004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folHlink"/>
                          </a:solidFill>
                          <a:effectLst/>
                          <a:latin typeface="Arial" pitchFamily="34" charset="0"/>
                        </a:rPr>
                        <a:t>2005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folHlink"/>
                          </a:solidFill>
                          <a:effectLst/>
                          <a:latin typeface="Arial" pitchFamily="34" charset="0"/>
                        </a:rPr>
                        <a:t>2006</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96888">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hlink"/>
                          </a:solidFill>
                          <a:effectLst/>
                          <a:latin typeface="Arial" pitchFamily="34" charset="0"/>
                        </a:rPr>
                        <a:t>Atlanta</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pitchFamily="34" charset="0"/>
                        </a:rPr>
                        <a:t>435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pitchFamily="34" charset="0"/>
                        </a:rPr>
                        <a:t>460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pitchFamily="34" charset="0"/>
                        </a:rPr>
                        <a:t>475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pitchFamily="34" charset="0"/>
                        </a:rPr>
                        <a:t>490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98475">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hlink"/>
                          </a:solidFill>
                          <a:effectLst/>
                          <a:latin typeface="Arial" pitchFamily="34" charset="0"/>
                        </a:rPr>
                        <a:t>Boston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pitchFamily="34" charset="0"/>
                        </a:rPr>
                        <a:t>320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pitchFamily="34" charset="0"/>
                        </a:rPr>
                        <a:t>345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pitchFamily="34" charset="0"/>
                        </a:rPr>
                        <a:t>375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pitchFamily="34" charset="0"/>
                        </a:rPr>
                        <a:t>395</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96888">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hlink"/>
                          </a:solidFill>
                          <a:effectLst/>
                          <a:latin typeface="Arial" pitchFamily="34" charset="0"/>
                        </a:rPr>
                        <a:t>Cleveland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pitchFamily="34" charset="0"/>
                        </a:rPr>
                        <a:t>405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pitchFamily="34" charset="0"/>
                        </a:rPr>
                        <a:t>390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pitchFamily="34" charset="0"/>
                        </a:rPr>
                        <a:t>410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pitchFamily="34" charset="0"/>
                        </a:rPr>
                        <a:t>395</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96888">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hlink"/>
                          </a:solidFill>
                          <a:effectLst/>
                          <a:latin typeface="Arial" pitchFamily="34" charset="0"/>
                        </a:rPr>
                        <a:t>Denver</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pitchFamily="34" charset="0"/>
                        </a:rPr>
                        <a:t>260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pitchFamily="34" charset="0"/>
                        </a:rPr>
                        <a:t>270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pitchFamily="34" charset="0"/>
                        </a:rPr>
                        <a:t>285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smtClean="0">
                          <a:ln>
                            <a:noFill/>
                          </a:ln>
                          <a:solidFill>
                            <a:schemeClr val="tx1"/>
                          </a:solidFill>
                          <a:effectLst/>
                          <a:latin typeface="Arial" pitchFamily="34" charset="0"/>
                        </a:rPr>
                        <a:t>280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169039" name="Oval 79"/>
          <p:cNvSpPr>
            <a:spLocks noChangeArrowheads="1"/>
          </p:cNvSpPr>
          <p:nvPr/>
        </p:nvSpPr>
        <p:spPr bwMode="auto">
          <a:xfrm>
            <a:off x="609600" y="2895600"/>
            <a:ext cx="7010400" cy="609600"/>
          </a:xfrm>
          <a:prstGeom prst="ellipse">
            <a:avLst/>
          </a:prstGeom>
          <a:noFill/>
          <a:ln w="38100">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69040" name="Oval 80"/>
          <p:cNvSpPr>
            <a:spLocks noChangeArrowheads="1"/>
          </p:cNvSpPr>
          <p:nvPr/>
        </p:nvSpPr>
        <p:spPr bwMode="auto">
          <a:xfrm>
            <a:off x="2667000" y="2133600"/>
            <a:ext cx="1066800" cy="3124200"/>
          </a:xfrm>
          <a:prstGeom prst="ellipse">
            <a:avLst/>
          </a:prstGeom>
          <a:noFill/>
          <a:ln w="381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69041" name="Text Box 81"/>
          <p:cNvSpPr txBox="1">
            <a:spLocks noChangeArrowheads="1"/>
          </p:cNvSpPr>
          <p:nvPr/>
        </p:nvSpPr>
        <p:spPr bwMode="auto">
          <a:xfrm>
            <a:off x="7696200" y="2590800"/>
            <a:ext cx="11430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lang="en-US" b="1">
                <a:solidFill>
                  <a:schemeClr val="folHlink"/>
                </a:solidFill>
                <a:latin typeface="Tahoma" pitchFamily="34" charset="0"/>
              </a:rPr>
              <a:t>Time Series Data</a:t>
            </a:r>
          </a:p>
        </p:txBody>
      </p:sp>
      <p:sp>
        <p:nvSpPr>
          <p:cNvPr id="169042" name="Text Box 82"/>
          <p:cNvSpPr txBox="1">
            <a:spLocks noChangeArrowheads="1"/>
          </p:cNvSpPr>
          <p:nvPr/>
        </p:nvSpPr>
        <p:spPr bwMode="auto">
          <a:xfrm>
            <a:off x="2667000" y="5334000"/>
            <a:ext cx="2286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lang="en-US" b="1">
                <a:solidFill>
                  <a:schemeClr val="hlink"/>
                </a:solidFill>
                <a:latin typeface="Tahoma" pitchFamily="34" charset="0"/>
              </a:rPr>
              <a:t>Cross Section Data</a:t>
            </a:r>
          </a:p>
        </p:txBody>
      </p:sp>
    </p:spTree>
    <p:extLst>
      <p:ext uri="{BB962C8B-B14F-4D97-AF65-F5344CB8AC3E}">
        <p14:creationId xmlns:p14="http://schemas.microsoft.com/office/powerpoint/2010/main" val="8263312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Data Measurement Levels</a:t>
            </a:r>
            <a:endParaRPr lang="tr-TR" dirty="0"/>
          </a:p>
        </p:txBody>
      </p:sp>
      <p:sp>
        <p:nvSpPr>
          <p:cNvPr id="3" name="Content Placeholder 2"/>
          <p:cNvSpPr>
            <a:spLocks noGrp="1"/>
          </p:cNvSpPr>
          <p:nvPr>
            <p:ph idx="1"/>
          </p:nvPr>
        </p:nvSpPr>
        <p:spPr>
          <a:xfrm>
            <a:off x="762000" y="1524000"/>
            <a:ext cx="8153400" cy="4724400"/>
          </a:xfrm>
        </p:spPr>
        <p:txBody>
          <a:bodyPr/>
          <a:lstStyle/>
          <a:p>
            <a:r>
              <a:rPr lang="tr-TR" sz="1600" dirty="0" smtClean="0"/>
              <a:t>Numbers are universal and although they have only one property, their numerical value, we might choose to use that property in different ways.</a:t>
            </a:r>
          </a:p>
          <a:p>
            <a:pPr lvl="1"/>
            <a:r>
              <a:rPr lang="tr-TR" sz="1600" dirty="0" smtClean="0"/>
              <a:t>Student success: We might rank the marks, because we are interested in only whether one mark is higher than another. When we are interested in only with the order of the values in this way, we say we are treating the data as lying on an «</a:t>
            </a:r>
            <a:r>
              <a:rPr lang="tr-TR" sz="1600" b="1" dirty="0" smtClean="0">
                <a:solidFill>
                  <a:srgbClr val="FF0000"/>
                </a:solidFill>
              </a:rPr>
              <a:t>ordinal</a:t>
            </a:r>
            <a:r>
              <a:rPr lang="tr-TR" sz="1600" dirty="0" smtClean="0"/>
              <a:t>» scale.</a:t>
            </a:r>
          </a:p>
          <a:p>
            <a:pPr lvl="2"/>
            <a:r>
              <a:rPr lang="tr-TR" sz="1600" dirty="0" smtClean="0"/>
              <a:t>QS World University Rankings: </a:t>
            </a:r>
            <a:r>
              <a:rPr lang="tr-TR" sz="1600" dirty="0" smtClean="0">
                <a:hlinkClick r:id="rId2"/>
              </a:rPr>
              <a:t>http://www.youtube.com/watch?v=ACwl4oeGssc</a:t>
            </a:r>
            <a:endParaRPr lang="tr-TR" sz="1600" dirty="0" smtClean="0"/>
          </a:p>
          <a:p>
            <a:pPr lvl="2"/>
            <a:r>
              <a:rPr lang="tr-TR" sz="1600" dirty="0" smtClean="0"/>
              <a:t>IU (501-550). Check out the first 10.</a:t>
            </a:r>
          </a:p>
          <a:p>
            <a:pPr lvl="1"/>
            <a:r>
              <a:rPr lang="tr-TR" sz="1600" dirty="0" smtClean="0"/>
              <a:t>When a farmer measures the amount of corn she has produced, she does not want to know whether she has grown more than last year. She wants to know how much she has produced: its actual weight. She compares the weight of corn with a standard weight, such as a ton (ratio of the weight of the corn the farmer has produced to the weight of one ton of corn). When we use the values in this way, we say we are treating the data as lying on a «</a:t>
            </a:r>
            <a:r>
              <a:rPr lang="tr-TR" sz="1600" b="1" dirty="0" smtClean="0">
                <a:solidFill>
                  <a:srgbClr val="FF0000"/>
                </a:solidFill>
              </a:rPr>
              <a:t>ratio</a:t>
            </a:r>
            <a:r>
              <a:rPr lang="tr-TR" sz="1600" dirty="0" smtClean="0"/>
              <a:t>» scale.</a:t>
            </a:r>
          </a:p>
          <a:p>
            <a:pPr lvl="1"/>
            <a:endParaRPr lang="tr-TR" sz="1600" dirty="0" smtClean="0"/>
          </a:p>
          <a:p>
            <a:pPr lvl="1"/>
            <a:r>
              <a:rPr lang="tr-TR" sz="1600" dirty="0" smtClean="0"/>
              <a:t>When we are interested in the number of girls and boys in a class, we simply count discrete well-defined units (students). Here we treat the data as lying on an «</a:t>
            </a:r>
            <a:r>
              <a:rPr lang="tr-TR" sz="1600" b="1" dirty="0" smtClean="0">
                <a:solidFill>
                  <a:srgbClr val="FF0000"/>
                </a:solidFill>
              </a:rPr>
              <a:t>absolute-nominal</a:t>
            </a:r>
            <a:r>
              <a:rPr lang="tr-TR" sz="1600" dirty="0" smtClean="0"/>
              <a:t>» scale.</a:t>
            </a:r>
          </a:p>
          <a:p>
            <a:pPr lvl="1"/>
            <a:endParaRPr lang="tr-TR" sz="1600" dirty="0" smtClean="0"/>
          </a:p>
          <a:p>
            <a:pPr lvl="1"/>
            <a:endParaRPr lang="tr-TR" sz="1600" dirty="0"/>
          </a:p>
        </p:txBody>
      </p:sp>
      <p:sp>
        <p:nvSpPr>
          <p:cNvPr id="4" name="Footer Placeholder 3"/>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169034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3"/>
          <p:cNvSpPr>
            <a:spLocks noGrp="1"/>
          </p:cNvSpPr>
          <p:nvPr>
            <p:ph type="ftr" sz="quarter" idx="11"/>
          </p:nvPr>
        </p:nvSpPr>
        <p:spPr/>
        <p:txBody>
          <a:bodyPr/>
          <a:lstStyle/>
          <a:p>
            <a:r>
              <a:rPr lang="en-US"/>
              <a:t>A Course In Business Statistics, 4th © 2006 Prentice-Hall, Inc.</a:t>
            </a:r>
          </a:p>
        </p:txBody>
      </p:sp>
      <p:sp>
        <p:nvSpPr>
          <p:cNvPr id="165890" name="Rectangle 2"/>
          <p:cNvSpPr>
            <a:spLocks noGrp="1" noChangeArrowheads="1"/>
          </p:cNvSpPr>
          <p:nvPr>
            <p:ph type="title"/>
          </p:nvPr>
        </p:nvSpPr>
        <p:spPr>
          <a:noFill/>
          <a:ln/>
        </p:spPr>
        <p:txBody>
          <a:bodyPr lIns="92075" tIns="46038" rIns="92075" bIns="46038"/>
          <a:lstStyle/>
          <a:p>
            <a:pPr defTabSz="914400"/>
            <a:r>
              <a:rPr lang="en-US"/>
              <a:t>Data Measurement Levels</a:t>
            </a:r>
            <a:endParaRPr lang="en-US" sz="2900">
              <a:solidFill>
                <a:srgbClr val="000000"/>
              </a:solidFill>
            </a:endParaRPr>
          </a:p>
        </p:txBody>
      </p:sp>
      <p:sp>
        <p:nvSpPr>
          <p:cNvPr id="165891" name="Rectangle 3"/>
          <p:cNvSpPr>
            <a:spLocks noChangeArrowheads="1"/>
          </p:cNvSpPr>
          <p:nvPr/>
        </p:nvSpPr>
        <p:spPr bwMode="auto">
          <a:xfrm>
            <a:off x="2743200" y="2057400"/>
            <a:ext cx="3746500" cy="569913"/>
          </a:xfrm>
          <a:prstGeom prst="rect">
            <a:avLst/>
          </a:prstGeom>
          <a:solidFill>
            <a:srgbClr val="FFFFC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65892" name="Rectangle 4"/>
          <p:cNvSpPr>
            <a:spLocks noChangeArrowheads="1"/>
          </p:cNvSpPr>
          <p:nvPr/>
        </p:nvSpPr>
        <p:spPr bwMode="auto">
          <a:xfrm>
            <a:off x="2895600" y="2133600"/>
            <a:ext cx="3511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eaLnBrk="0" hangingPunct="0">
              <a:spcBef>
                <a:spcPct val="50000"/>
              </a:spcBef>
              <a:buClrTx/>
              <a:buSzTx/>
              <a:buFontTx/>
              <a:buNone/>
            </a:pPr>
            <a:r>
              <a:rPr lang="en-US" sz="2800" b="1"/>
              <a:t>Ratio/Interval Data</a:t>
            </a:r>
          </a:p>
        </p:txBody>
      </p:sp>
      <p:sp>
        <p:nvSpPr>
          <p:cNvPr id="165893" name="Rectangle 5"/>
          <p:cNvSpPr>
            <a:spLocks noChangeArrowheads="1"/>
          </p:cNvSpPr>
          <p:nvPr/>
        </p:nvSpPr>
        <p:spPr bwMode="auto">
          <a:xfrm>
            <a:off x="2527300" y="3422650"/>
            <a:ext cx="4090988" cy="569913"/>
          </a:xfrm>
          <a:prstGeom prst="rect">
            <a:avLst/>
          </a:prstGeom>
          <a:solidFill>
            <a:srgbClr val="FFFFC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65894" name="Rectangle 6"/>
          <p:cNvSpPr>
            <a:spLocks noChangeArrowheads="1"/>
          </p:cNvSpPr>
          <p:nvPr/>
        </p:nvSpPr>
        <p:spPr bwMode="auto">
          <a:xfrm>
            <a:off x="2644775" y="3494088"/>
            <a:ext cx="38560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eaLnBrk="0" hangingPunct="0">
              <a:spcBef>
                <a:spcPct val="50000"/>
              </a:spcBef>
              <a:buClrTx/>
              <a:buSzTx/>
              <a:buFontTx/>
              <a:buNone/>
            </a:pPr>
            <a:r>
              <a:rPr lang="en-US" sz="2800" b="1"/>
              <a:t>Ordinal Data</a:t>
            </a:r>
          </a:p>
        </p:txBody>
      </p:sp>
      <p:sp>
        <p:nvSpPr>
          <p:cNvPr id="165895" name="Rectangle 7"/>
          <p:cNvSpPr>
            <a:spLocks noChangeArrowheads="1"/>
          </p:cNvSpPr>
          <p:nvPr/>
        </p:nvSpPr>
        <p:spPr bwMode="auto">
          <a:xfrm>
            <a:off x="2362200" y="4870450"/>
            <a:ext cx="4495800" cy="569913"/>
          </a:xfrm>
          <a:prstGeom prst="rect">
            <a:avLst/>
          </a:prstGeom>
          <a:solidFill>
            <a:srgbClr val="FFFFC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65896" name="Rectangle 8"/>
          <p:cNvSpPr>
            <a:spLocks noChangeArrowheads="1"/>
          </p:cNvSpPr>
          <p:nvPr/>
        </p:nvSpPr>
        <p:spPr bwMode="auto">
          <a:xfrm>
            <a:off x="2301875" y="4941888"/>
            <a:ext cx="4541838" cy="519112"/>
          </a:xfrm>
          <a:prstGeom prst="rect">
            <a:avLst/>
          </a:prstGeom>
          <a:noFill/>
          <a:ln>
            <a:noFill/>
          </a:ln>
          <a:effectLst/>
          <a:extLst>
            <a:ext uri="{909E8E84-426E-40DD-AFC4-6F175D3DCCD1}">
              <a14:hiddenFill xmlns:a14="http://schemas.microsoft.com/office/drawing/2010/main">
                <a:solidFill>
                  <a:srgbClr val="FFFFC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eaLnBrk="0" hangingPunct="0">
              <a:spcBef>
                <a:spcPct val="50000"/>
              </a:spcBef>
              <a:buClrTx/>
              <a:buSzTx/>
              <a:buFontTx/>
              <a:buNone/>
            </a:pPr>
            <a:r>
              <a:rPr lang="en-US" sz="2800" b="1"/>
              <a:t> Nominal Data</a:t>
            </a:r>
          </a:p>
        </p:txBody>
      </p:sp>
      <p:sp>
        <p:nvSpPr>
          <p:cNvPr id="165897" name="Rectangle 9"/>
          <p:cNvSpPr>
            <a:spLocks noChangeArrowheads="1"/>
          </p:cNvSpPr>
          <p:nvPr/>
        </p:nvSpPr>
        <p:spPr bwMode="auto">
          <a:xfrm>
            <a:off x="6553200" y="1981200"/>
            <a:ext cx="21336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50000"/>
              </a:spcBef>
              <a:buClrTx/>
              <a:buSzTx/>
              <a:buFontTx/>
              <a:buNone/>
            </a:pPr>
            <a:r>
              <a:rPr lang="en-US" sz="1800"/>
              <a:t>Highest Level</a:t>
            </a:r>
          </a:p>
          <a:p>
            <a:pPr eaLnBrk="0" hangingPunct="0">
              <a:spcBef>
                <a:spcPct val="50000"/>
              </a:spcBef>
              <a:buClrTx/>
              <a:buSzTx/>
              <a:buFontTx/>
              <a:buNone/>
            </a:pPr>
            <a:r>
              <a:rPr lang="en-US" sz="1800"/>
              <a:t>Complete Analysis</a:t>
            </a:r>
          </a:p>
        </p:txBody>
      </p:sp>
      <p:sp>
        <p:nvSpPr>
          <p:cNvPr id="165898" name="Rectangle 10"/>
          <p:cNvSpPr>
            <a:spLocks noChangeArrowheads="1"/>
          </p:cNvSpPr>
          <p:nvPr/>
        </p:nvSpPr>
        <p:spPr bwMode="auto">
          <a:xfrm>
            <a:off x="6705600" y="3352800"/>
            <a:ext cx="21336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50000"/>
              </a:spcBef>
              <a:buClrTx/>
              <a:buSzTx/>
              <a:buFontTx/>
              <a:buNone/>
            </a:pPr>
            <a:r>
              <a:rPr lang="en-US" sz="1800"/>
              <a:t>Higher Level</a:t>
            </a:r>
          </a:p>
          <a:p>
            <a:pPr eaLnBrk="0" hangingPunct="0">
              <a:spcBef>
                <a:spcPct val="50000"/>
              </a:spcBef>
              <a:buClrTx/>
              <a:buSzTx/>
              <a:buFontTx/>
              <a:buNone/>
            </a:pPr>
            <a:r>
              <a:rPr lang="en-US" sz="1800"/>
              <a:t>Mid-level Analysis</a:t>
            </a:r>
          </a:p>
        </p:txBody>
      </p:sp>
      <p:sp>
        <p:nvSpPr>
          <p:cNvPr id="165899" name="Rectangle 11"/>
          <p:cNvSpPr>
            <a:spLocks noChangeArrowheads="1"/>
          </p:cNvSpPr>
          <p:nvPr/>
        </p:nvSpPr>
        <p:spPr bwMode="auto">
          <a:xfrm>
            <a:off x="6858000" y="4800600"/>
            <a:ext cx="21336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50000"/>
              </a:spcBef>
              <a:buClrTx/>
              <a:buSzTx/>
              <a:buFontTx/>
              <a:buNone/>
            </a:pPr>
            <a:r>
              <a:rPr lang="en-US" sz="1800"/>
              <a:t>Lowest Level</a:t>
            </a:r>
          </a:p>
          <a:p>
            <a:pPr eaLnBrk="0" hangingPunct="0">
              <a:spcBef>
                <a:spcPct val="50000"/>
              </a:spcBef>
              <a:buClrTx/>
              <a:buSzTx/>
              <a:buFontTx/>
              <a:buNone/>
            </a:pPr>
            <a:r>
              <a:rPr lang="en-US" sz="1800"/>
              <a:t>Basic Analysis</a:t>
            </a:r>
          </a:p>
        </p:txBody>
      </p:sp>
      <p:sp>
        <p:nvSpPr>
          <p:cNvPr id="165900" name="Rectangle 12"/>
          <p:cNvSpPr>
            <a:spLocks noChangeArrowheads="1"/>
          </p:cNvSpPr>
          <p:nvPr/>
        </p:nvSpPr>
        <p:spPr bwMode="auto">
          <a:xfrm>
            <a:off x="304800" y="4724400"/>
            <a:ext cx="21336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50000"/>
              </a:spcBef>
              <a:buClrTx/>
              <a:buSzTx/>
              <a:buFontTx/>
              <a:buNone/>
            </a:pPr>
            <a:r>
              <a:rPr lang="en-US" sz="1800"/>
              <a:t>Categorical Codes ID Numbers                 Category Names</a:t>
            </a:r>
          </a:p>
        </p:txBody>
      </p:sp>
      <p:sp>
        <p:nvSpPr>
          <p:cNvPr id="165901" name="Rectangle 13"/>
          <p:cNvSpPr>
            <a:spLocks noChangeArrowheads="1"/>
          </p:cNvSpPr>
          <p:nvPr/>
        </p:nvSpPr>
        <p:spPr bwMode="auto">
          <a:xfrm>
            <a:off x="381000" y="3352800"/>
            <a:ext cx="2286000" cy="64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lnSpc>
                <a:spcPct val="75000"/>
              </a:lnSpc>
              <a:spcBef>
                <a:spcPct val="50000"/>
              </a:spcBef>
              <a:buClrTx/>
              <a:buSzTx/>
              <a:buFontTx/>
              <a:buNone/>
            </a:pPr>
            <a:r>
              <a:rPr lang="en-US" sz="1800"/>
              <a:t>Rankings </a:t>
            </a:r>
          </a:p>
          <a:p>
            <a:pPr eaLnBrk="0" hangingPunct="0">
              <a:lnSpc>
                <a:spcPct val="75000"/>
              </a:lnSpc>
              <a:spcBef>
                <a:spcPct val="50000"/>
              </a:spcBef>
              <a:buClrTx/>
              <a:buSzTx/>
              <a:buFontTx/>
              <a:buNone/>
            </a:pPr>
            <a:r>
              <a:rPr lang="en-US" sz="1800"/>
              <a:t>Ordered Categories</a:t>
            </a:r>
          </a:p>
        </p:txBody>
      </p:sp>
      <p:sp>
        <p:nvSpPr>
          <p:cNvPr id="165902" name="Rectangle 14"/>
          <p:cNvSpPr>
            <a:spLocks noChangeArrowheads="1"/>
          </p:cNvSpPr>
          <p:nvPr/>
        </p:nvSpPr>
        <p:spPr bwMode="auto">
          <a:xfrm>
            <a:off x="533400" y="2133600"/>
            <a:ext cx="213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r" eaLnBrk="0" hangingPunct="0">
              <a:spcBef>
                <a:spcPct val="50000"/>
              </a:spcBef>
              <a:buClrTx/>
              <a:buSzTx/>
              <a:buFontTx/>
              <a:buNone/>
            </a:pPr>
            <a:r>
              <a:rPr lang="en-US" sz="1800"/>
              <a:t>Measurements</a:t>
            </a:r>
          </a:p>
        </p:txBody>
      </p:sp>
      <p:sp>
        <p:nvSpPr>
          <p:cNvPr id="165903" name="AutoShape 15"/>
          <p:cNvSpPr>
            <a:spLocks noChangeArrowheads="1"/>
          </p:cNvSpPr>
          <p:nvPr/>
        </p:nvSpPr>
        <p:spPr bwMode="auto">
          <a:xfrm>
            <a:off x="4419600" y="4038600"/>
            <a:ext cx="228600" cy="762000"/>
          </a:xfrm>
          <a:prstGeom prst="upArrow">
            <a:avLst>
              <a:gd name="adj1" fmla="val 50000"/>
              <a:gd name="adj2" fmla="val 8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65904" name="AutoShape 16"/>
          <p:cNvSpPr>
            <a:spLocks noChangeArrowheads="1"/>
          </p:cNvSpPr>
          <p:nvPr/>
        </p:nvSpPr>
        <p:spPr bwMode="auto">
          <a:xfrm>
            <a:off x="4419600" y="2667000"/>
            <a:ext cx="228600" cy="685800"/>
          </a:xfrm>
          <a:prstGeom prst="upArrow">
            <a:avLst>
              <a:gd name="adj1" fmla="val 50000"/>
              <a:gd name="adj2" fmla="val 7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Tree>
    <p:extLst>
      <p:ext uri="{BB962C8B-B14F-4D97-AF65-F5344CB8AC3E}">
        <p14:creationId xmlns:p14="http://schemas.microsoft.com/office/powerpoint/2010/main" val="1592694030"/>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ooter Placeholder 4"/>
          <p:cNvSpPr>
            <a:spLocks noGrp="1"/>
          </p:cNvSpPr>
          <p:nvPr>
            <p:ph type="ftr" sz="quarter" idx="11"/>
          </p:nvPr>
        </p:nvSpPr>
        <p:spPr/>
        <p:txBody>
          <a:bodyPr/>
          <a:lstStyle/>
          <a:p>
            <a:r>
              <a:rPr lang="en-US"/>
              <a:t>A Course In Business Statistics, 4th © 2006 Prentice-Hall, Inc.</a:t>
            </a:r>
          </a:p>
        </p:txBody>
      </p:sp>
      <p:sp>
        <p:nvSpPr>
          <p:cNvPr id="136194" name="Rectangle 2"/>
          <p:cNvSpPr>
            <a:spLocks noGrp="1" noChangeArrowheads="1"/>
          </p:cNvSpPr>
          <p:nvPr>
            <p:ph type="title"/>
          </p:nvPr>
        </p:nvSpPr>
        <p:spPr/>
        <p:txBody>
          <a:bodyPr/>
          <a:lstStyle/>
          <a:p>
            <a:r>
              <a:rPr lang="en-US"/>
              <a:t>Data Sources</a:t>
            </a:r>
          </a:p>
        </p:txBody>
      </p:sp>
      <p:sp>
        <p:nvSpPr>
          <p:cNvPr id="136195" name="Line 3"/>
          <p:cNvSpPr>
            <a:spLocks noChangeShapeType="1"/>
          </p:cNvSpPr>
          <p:nvPr/>
        </p:nvSpPr>
        <p:spPr bwMode="auto">
          <a:xfrm>
            <a:off x="4343400" y="3276600"/>
            <a:ext cx="0" cy="609600"/>
          </a:xfrm>
          <a:prstGeom prst="line">
            <a:avLst/>
          </a:prstGeom>
          <a:noFill/>
          <a:ln w="12700">
            <a:solidFill>
              <a:srgbClr val="66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36196" name="Line 4"/>
          <p:cNvSpPr>
            <a:spLocks noChangeShapeType="1"/>
          </p:cNvSpPr>
          <p:nvPr/>
        </p:nvSpPr>
        <p:spPr bwMode="auto">
          <a:xfrm>
            <a:off x="7010400" y="2590800"/>
            <a:ext cx="0" cy="546100"/>
          </a:xfrm>
          <a:prstGeom prst="line">
            <a:avLst/>
          </a:prstGeom>
          <a:noFill/>
          <a:ln w="12700">
            <a:solidFill>
              <a:srgbClr val="66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36197" name="Rectangle 5"/>
          <p:cNvSpPr>
            <a:spLocks noChangeArrowheads="1"/>
          </p:cNvSpPr>
          <p:nvPr/>
        </p:nvSpPr>
        <p:spPr bwMode="auto">
          <a:xfrm>
            <a:off x="609600" y="1828800"/>
            <a:ext cx="80200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36198" name="Rectangle 6"/>
          <p:cNvSpPr>
            <a:spLocks noChangeArrowheads="1"/>
          </p:cNvSpPr>
          <p:nvPr/>
        </p:nvSpPr>
        <p:spPr bwMode="auto">
          <a:xfrm>
            <a:off x="1295400" y="1752600"/>
            <a:ext cx="2819400" cy="917575"/>
          </a:xfrm>
          <a:prstGeom prst="rect">
            <a:avLst/>
          </a:prstGeom>
          <a:solidFill>
            <a:srgbClr val="FFFF99"/>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lnSpc>
                <a:spcPct val="70000"/>
              </a:lnSpc>
              <a:spcBef>
                <a:spcPct val="50000"/>
              </a:spcBef>
              <a:buClrTx/>
              <a:buSzTx/>
              <a:buFontTx/>
              <a:buNone/>
            </a:pPr>
            <a:r>
              <a:rPr lang="en-US" sz="3200" b="1"/>
              <a:t>Primary</a:t>
            </a:r>
            <a:endParaRPr lang="en-US" b="1"/>
          </a:p>
          <a:p>
            <a:pPr algn="ctr" eaLnBrk="0" hangingPunct="0">
              <a:lnSpc>
                <a:spcPct val="80000"/>
              </a:lnSpc>
              <a:spcBef>
                <a:spcPct val="50000"/>
              </a:spcBef>
              <a:buClrTx/>
              <a:buSzTx/>
              <a:buFontTx/>
              <a:buNone/>
            </a:pPr>
            <a:r>
              <a:rPr lang="en-US" b="1"/>
              <a:t>Data Collection</a:t>
            </a:r>
          </a:p>
        </p:txBody>
      </p:sp>
      <p:sp>
        <p:nvSpPr>
          <p:cNvPr id="136199" name="Rectangle 7"/>
          <p:cNvSpPr>
            <a:spLocks noChangeArrowheads="1"/>
          </p:cNvSpPr>
          <p:nvPr/>
        </p:nvSpPr>
        <p:spPr bwMode="auto">
          <a:xfrm>
            <a:off x="5562600" y="1752600"/>
            <a:ext cx="2743200" cy="881063"/>
          </a:xfrm>
          <a:prstGeom prst="rect">
            <a:avLst/>
          </a:prstGeom>
          <a:solidFill>
            <a:srgbClr val="FFFF99"/>
          </a:solidFill>
          <a:ln w="12700">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lnSpc>
                <a:spcPct val="70000"/>
              </a:lnSpc>
              <a:spcBef>
                <a:spcPct val="50000"/>
              </a:spcBef>
              <a:buClrTx/>
              <a:buSzTx/>
              <a:buFontTx/>
              <a:buNone/>
            </a:pPr>
            <a:r>
              <a:rPr lang="en-US" sz="3200" b="1"/>
              <a:t>Secondary</a:t>
            </a:r>
            <a:endParaRPr lang="en-US" b="1"/>
          </a:p>
          <a:p>
            <a:pPr algn="ctr" eaLnBrk="0" hangingPunct="0">
              <a:lnSpc>
                <a:spcPct val="70000"/>
              </a:lnSpc>
              <a:spcBef>
                <a:spcPct val="50000"/>
              </a:spcBef>
              <a:buClrTx/>
              <a:buSzTx/>
              <a:buFontTx/>
              <a:buNone/>
            </a:pPr>
            <a:r>
              <a:rPr lang="en-US" b="1"/>
              <a:t>Data Compilation</a:t>
            </a:r>
          </a:p>
        </p:txBody>
      </p:sp>
      <p:sp>
        <p:nvSpPr>
          <p:cNvPr id="136200" name="Line 8"/>
          <p:cNvSpPr>
            <a:spLocks noChangeShapeType="1"/>
          </p:cNvSpPr>
          <p:nvPr/>
        </p:nvSpPr>
        <p:spPr bwMode="auto">
          <a:xfrm>
            <a:off x="2667000" y="2698750"/>
            <a:ext cx="0" cy="577850"/>
          </a:xfrm>
          <a:prstGeom prst="line">
            <a:avLst/>
          </a:prstGeom>
          <a:noFill/>
          <a:ln w="12700">
            <a:solidFill>
              <a:srgbClr val="66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36201" name="Line 9"/>
          <p:cNvSpPr>
            <a:spLocks noChangeShapeType="1"/>
          </p:cNvSpPr>
          <p:nvPr/>
        </p:nvSpPr>
        <p:spPr bwMode="auto">
          <a:xfrm>
            <a:off x="1603375" y="3276600"/>
            <a:ext cx="2752725" cy="0"/>
          </a:xfrm>
          <a:prstGeom prst="line">
            <a:avLst/>
          </a:prstGeom>
          <a:noFill/>
          <a:ln w="12700">
            <a:solidFill>
              <a:srgbClr val="66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36202" name="Line 10"/>
          <p:cNvSpPr>
            <a:spLocks noChangeShapeType="1"/>
          </p:cNvSpPr>
          <p:nvPr/>
        </p:nvSpPr>
        <p:spPr bwMode="auto">
          <a:xfrm>
            <a:off x="1600200" y="3276600"/>
            <a:ext cx="0" cy="508000"/>
          </a:xfrm>
          <a:prstGeom prst="line">
            <a:avLst/>
          </a:prstGeom>
          <a:noFill/>
          <a:ln w="12700">
            <a:solidFill>
              <a:srgbClr val="66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36203" name="Rectangle 11"/>
          <p:cNvSpPr>
            <a:spLocks noChangeArrowheads="1"/>
          </p:cNvSpPr>
          <p:nvPr/>
        </p:nvSpPr>
        <p:spPr bwMode="auto">
          <a:xfrm>
            <a:off x="533400" y="3810000"/>
            <a:ext cx="2362200" cy="528638"/>
          </a:xfrm>
          <a:prstGeom prst="rect">
            <a:avLst/>
          </a:prstGeom>
          <a:noFill/>
          <a:ln w="12700">
            <a:solidFill>
              <a:srgbClr val="000066"/>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buClrTx/>
              <a:buSzTx/>
              <a:buFontTx/>
              <a:buNone/>
            </a:pPr>
            <a:r>
              <a:rPr lang="en-US" sz="2800" b="1">
                <a:solidFill>
                  <a:schemeClr val="folHlink"/>
                </a:solidFill>
              </a:rPr>
              <a:t>Observation</a:t>
            </a:r>
          </a:p>
        </p:txBody>
      </p:sp>
      <p:sp>
        <p:nvSpPr>
          <p:cNvPr id="136204" name="Line 12"/>
          <p:cNvSpPr>
            <a:spLocks noChangeShapeType="1"/>
          </p:cNvSpPr>
          <p:nvPr/>
        </p:nvSpPr>
        <p:spPr bwMode="auto">
          <a:xfrm>
            <a:off x="3048000" y="3276600"/>
            <a:ext cx="0" cy="1905000"/>
          </a:xfrm>
          <a:prstGeom prst="line">
            <a:avLst/>
          </a:prstGeom>
          <a:noFill/>
          <a:ln w="12700">
            <a:solidFill>
              <a:srgbClr val="66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36205" name="Rectangle 13"/>
          <p:cNvSpPr>
            <a:spLocks noChangeArrowheads="1"/>
          </p:cNvSpPr>
          <p:nvPr/>
        </p:nvSpPr>
        <p:spPr bwMode="auto">
          <a:xfrm>
            <a:off x="609600" y="5181600"/>
            <a:ext cx="3276600" cy="528638"/>
          </a:xfrm>
          <a:prstGeom prst="rect">
            <a:avLst/>
          </a:prstGeom>
          <a:noFill/>
          <a:ln w="12700">
            <a:solidFill>
              <a:srgbClr val="000066"/>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buClrTx/>
              <a:buSzTx/>
              <a:buFontTx/>
              <a:buNone/>
            </a:pPr>
            <a:r>
              <a:rPr lang="en-US" sz="2800" b="1">
                <a:solidFill>
                  <a:schemeClr val="folHlink"/>
                </a:solidFill>
              </a:rPr>
              <a:t>Experimentation</a:t>
            </a:r>
          </a:p>
        </p:txBody>
      </p:sp>
      <p:sp>
        <p:nvSpPr>
          <p:cNvPr id="136206" name="Rectangle 14"/>
          <p:cNvSpPr>
            <a:spLocks noChangeArrowheads="1"/>
          </p:cNvSpPr>
          <p:nvPr/>
        </p:nvSpPr>
        <p:spPr bwMode="auto">
          <a:xfrm>
            <a:off x="3581400" y="3886200"/>
            <a:ext cx="1447800" cy="528638"/>
          </a:xfrm>
          <a:prstGeom prst="rect">
            <a:avLst/>
          </a:prstGeom>
          <a:noFill/>
          <a:ln w="12700">
            <a:solidFill>
              <a:srgbClr val="000066"/>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buClrTx/>
              <a:buSzTx/>
              <a:buFontTx/>
              <a:buNone/>
            </a:pPr>
            <a:r>
              <a:rPr lang="en-US" sz="2800" b="1">
                <a:solidFill>
                  <a:schemeClr val="folHlink"/>
                </a:solidFill>
              </a:rPr>
              <a:t>Survey</a:t>
            </a:r>
          </a:p>
        </p:txBody>
      </p:sp>
      <p:sp>
        <p:nvSpPr>
          <p:cNvPr id="136217" name="Rectangle 25"/>
          <p:cNvSpPr>
            <a:spLocks noChangeArrowheads="1"/>
          </p:cNvSpPr>
          <p:nvPr/>
        </p:nvSpPr>
        <p:spPr bwMode="auto">
          <a:xfrm>
            <a:off x="5181600" y="3124200"/>
            <a:ext cx="3810000" cy="528638"/>
          </a:xfrm>
          <a:prstGeom prst="rect">
            <a:avLst/>
          </a:prstGeom>
          <a:noFill/>
          <a:ln w="12700">
            <a:solidFill>
              <a:srgbClr val="000066"/>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buClrTx/>
              <a:buSzTx/>
              <a:buFontTx/>
              <a:buNone/>
            </a:pPr>
            <a:r>
              <a:rPr lang="en-US" sz="2800" b="1">
                <a:solidFill>
                  <a:schemeClr val="folHlink"/>
                </a:solidFill>
              </a:rPr>
              <a:t>Print or Electronic</a:t>
            </a:r>
            <a:r>
              <a:rPr lang="en-US" sz="2800" b="1">
                <a:solidFill>
                  <a:srgbClr val="333399"/>
                </a:solidFill>
              </a:rPr>
              <a:t> </a:t>
            </a:r>
          </a:p>
        </p:txBody>
      </p:sp>
      <p:graphicFrame>
        <p:nvGraphicFramePr>
          <p:cNvPr id="136218" name="Object 26">
            <a:hlinkClick r:id="" action="ppaction://ole?verb=0"/>
          </p:cNvPr>
          <p:cNvGraphicFramePr>
            <a:graphicFrameLocks/>
          </p:cNvGraphicFramePr>
          <p:nvPr/>
        </p:nvGraphicFramePr>
        <p:xfrm>
          <a:off x="6781800" y="3733800"/>
          <a:ext cx="1752600" cy="1143000"/>
        </p:xfrm>
        <a:graphic>
          <a:graphicData uri="http://schemas.openxmlformats.org/presentationml/2006/ole">
            <mc:AlternateContent xmlns:mc="http://schemas.openxmlformats.org/markup-compatibility/2006">
              <mc:Choice xmlns:v="urn:schemas-microsoft-com:vml" Requires="v">
                <p:oleObj spid="_x0000_s136358" name="Clip" r:id="rId3" imgW="2108160" imgH="1460160" progId="MS_ClipArt_Gallery.2">
                  <p:embed/>
                </p:oleObj>
              </mc:Choice>
              <mc:Fallback>
                <p:oleObj name="Clip" r:id="rId3" imgW="2108160" imgH="1460160" progId="MS_ClipArt_Gallery.2">
                  <p:embed/>
                  <p:pic>
                    <p:nvPicPr>
                      <p:cNvPr id="0" name="Object 2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3733800"/>
                        <a:ext cx="1752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6219" name="Object 27">
            <a:hlinkClick r:id="" action="ppaction://ole?verb=0"/>
          </p:cNvPr>
          <p:cNvGraphicFramePr>
            <a:graphicFrameLocks/>
          </p:cNvGraphicFramePr>
          <p:nvPr/>
        </p:nvGraphicFramePr>
        <p:xfrm>
          <a:off x="4953000" y="4267200"/>
          <a:ext cx="838200" cy="1066800"/>
        </p:xfrm>
        <a:graphic>
          <a:graphicData uri="http://schemas.openxmlformats.org/presentationml/2006/ole">
            <mc:AlternateContent xmlns:mc="http://schemas.openxmlformats.org/markup-compatibility/2006">
              <mc:Choice xmlns:v="urn:schemas-microsoft-com:vml" Requires="v">
                <p:oleObj spid="_x0000_s136359" name="Clip" r:id="rId5" imgW="1212840" imgH="1533240" progId="MS_ClipArt_Gallery.5">
                  <p:embed/>
                </p:oleObj>
              </mc:Choice>
              <mc:Fallback>
                <p:oleObj name="Clip" r:id="rId5" imgW="1212840" imgH="1533240" progId="MS_ClipArt_Gallery.5">
                  <p:embed/>
                  <p:pic>
                    <p:nvPicPr>
                      <p:cNvPr id="0" name="Object 2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4267200"/>
                        <a:ext cx="8382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6220" name="Object 28">
            <a:hlinkClick r:id="" action="ppaction://ole?verb=0"/>
          </p:cNvPr>
          <p:cNvGraphicFramePr>
            <a:graphicFrameLocks/>
          </p:cNvGraphicFramePr>
          <p:nvPr/>
        </p:nvGraphicFramePr>
        <p:xfrm>
          <a:off x="7772400" y="4419600"/>
          <a:ext cx="990600" cy="990600"/>
        </p:xfrm>
        <a:graphic>
          <a:graphicData uri="http://schemas.openxmlformats.org/presentationml/2006/ole">
            <mc:AlternateContent xmlns:mc="http://schemas.openxmlformats.org/markup-compatibility/2006">
              <mc:Choice xmlns:v="urn:schemas-microsoft-com:vml" Requires="v">
                <p:oleObj spid="_x0000_s136360" name="Clip" r:id="rId7" imgW="1269720" imgH="1293480" progId="MS_ClipArt_Gallery.2">
                  <p:embed/>
                </p:oleObj>
              </mc:Choice>
              <mc:Fallback>
                <p:oleObj name="Clip" r:id="rId7" imgW="1269720" imgH="1293480" progId="MS_ClipArt_Gallery.2">
                  <p:embed/>
                  <p:pic>
                    <p:nvPicPr>
                      <p:cNvPr id="0" name="Object 2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2400" y="4419600"/>
                        <a:ext cx="990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36222" name="Picture 30" descr="hh01196a[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 y="3200400"/>
            <a:ext cx="762000" cy="579438"/>
          </a:xfrm>
          <a:prstGeom prst="rect">
            <a:avLst/>
          </a:prstGeom>
          <a:noFill/>
          <a:extLst>
            <a:ext uri="{909E8E84-426E-40DD-AFC4-6F175D3DCCD1}">
              <a14:hiddenFill xmlns:a14="http://schemas.microsoft.com/office/drawing/2010/main">
                <a:solidFill>
                  <a:srgbClr val="FFFFFF"/>
                </a:solidFill>
              </a14:hiddenFill>
            </a:ext>
          </a:extLst>
        </p:spPr>
      </p:pic>
      <p:pic>
        <p:nvPicPr>
          <p:cNvPr id="136228" name="Picture 36" descr="Picture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5200" y="4876800"/>
            <a:ext cx="1063625" cy="1152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81000"/>
            <a:ext cx="7793038" cy="914400"/>
          </a:xfrm>
        </p:spPr>
        <p:txBody>
          <a:bodyPr/>
          <a:lstStyle/>
          <a:p>
            <a:r>
              <a:rPr lang="tr-TR" dirty="0" smtClean="0">
                <a:latin typeface="Garamond" pitchFamily="18" charset="0"/>
              </a:rPr>
              <a:t>How to be Successful in this Class?</a:t>
            </a:r>
            <a:endParaRPr lang="tr-TR" dirty="0">
              <a:latin typeface="Garamond" pitchFamily="18" charset="0"/>
            </a:endParaRPr>
          </a:p>
        </p:txBody>
      </p:sp>
      <p:sp>
        <p:nvSpPr>
          <p:cNvPr id="3" name="Content Placeholder 2"/>
          <p:cNvSpPr>
            <a:spLocks noGrp="1"/>
          </p:cNvSpPr>
          <p:nvPr>
            <p:ph idx="1"/>
          </p:nvPr>
        </p:nvSpPr>
        <p:spPr>
          <a:xfrm>
            <a:off x="304800" y="1295400"/>
            <a:ext cx="8686800" cy="4800600"/>
          </a:xfrm>
        </p:spPr>
        <p:txBody>
          <a:bodyPr/>
          <a:lstStyle/>
          <a:p>
            <a:r>
              <a:rPr lang="tr-TR" sz="1700" dirty="0" smtClean="0">
                <a:latin typeface="Garamond" pitchFamily="18" charset="0"/>
              </a:rPr>
              <a:t>Any ideas? Any students who are repeating the class?</a:t>
            </a:r>
          </a:p>
          <a:p>
            <a:r>
              <a:rPr lang="tr-TR" sz="1700" dirty="0" smtClean="0">
                <a:latin typeface="Garamond" pitchFamily="18" charset="0"/>
              </a:rPr>
              <a:t>Attend to both the Tuesday and Friday lectures.</a:t>
            </a:r>
          </a:p>
          <a:p>
            <a:r>
              <a:rPr lang="tr-TR" sz="1700" dirty="0" smtClean="0">
                <a:latin typeface="Garamond" pitchFamily="18" charset="0"/>
              </a:rPr>
              <a:t>The subjects are chained to eachother so when you miss one day then you will be in trouble!!!</a:t>
            </a:r>
          </a:p>
          <a:p>
            <a:r>
              <a:rPr lang="tr-TR" sz="1700" dirty="0" smtClean="0">
                <a:latin typeface="Garamond" pitchFamily="18" charset="0"/>
              </a:rPr>
              <a:t>As a result, be in good health, and be in the class.</a:t>
            </a:r>
          </a:p>
          <a:p>
            <a:r>
              <a:rPr lang="tr-TR" sz="1700" dirty="0" smtClean="0">
                <a:latin typeface="Garamond" pitchFamily="18" charset="0"/>
              </a:rPr>
              <a:t>Obviously not only be in the class but listen to me with your brains!</a:t>
            </a:r>
          </a:p>
          <a:p>
            <a:r>
              <a:rPr lang="tr-TR" sz="1700" dirty="0" smtClean="0">
                <a:latin typeface="Garamond" pitchFamily="18" charset="0"/>
              </a:rPr>
              <a:t>We will start at 3 pm on both Tuesday and Friday lectures. Be on time.</a:t>
            </a:r>
          </a:p>
          <a:p>
            <a:r>
              <a:rPr lang="en-US" sz="1700" dirty="0"/>
              <a:t>You can sit at all the lectures, learn every single bit of information off by heart and get 0 in the exam. Zero.</a:t>
            </a:r>
            <a:endParaRPr lang="tr-TR" sz="1700" dirty="0">
              <a:latin typeface="Garamond" pitchFamily="18" charset="0"/>
            </a:endParaRPr>
          </a:p>
          <a:p>
            <a:r>
              <a:rPr lang="tr-TR" sz="1700" dirty="0" smtClean="0">
                <a:latin typeface="Garamond" pitchFamily="18" charset="0"/>
              </a:rPr>
              <a:t>Repeat what we have done after and before the lectures.</a:t>
            </a:r>
          </a:p>
          <a:p>
            <a:r>
              <a:rPr lang="tr-TR" sz="1700" dirty="0" smtClean="0">
                <a:latin typeface="Garamond" pitchFamily="18" charset="0"/>
              </a:rPr>
              <a:t>Solve the questions given in the tutorial sheets before coming to the Friday lectures.</a:t>
            </a:r>
          </a:p>
          <a:p>
            <a:r>
              <a:rPr lang="tr-TR" sz="1700" dirty="0" smtClean="0">
                <a:latin typeface="Garamond" pitchFamily="18" charset="0"/>
              </a:rPr>
              <a:t>If you do all these I bet you would not need to work before the exams. Cos I know you are all clever students.</a:t>
            </a:r>
          </a:p>
          <a:p>
            <a:r>
              <a:rPr lang="tr-TR" sz="1700" dirty="0" smtClean="0">
                <a:latin typeface="Garamond" pitchFamily="18" charset="0"/>
              </a:rPr>
              <a:t>BUT!!!</a:t>
            </a:r>
          </a:p>
          <a:p>
            <a:r>
              <a:rPr lang="tr-TR" sz="1700" dirty="0" smtClean="0">
                <a:latin typeface="Garamond" pitchFamily="18" charset="0"/>
              </a:rPr>
              <a:t>If you want to fail, it is easy. Then do FAIL! Really easy. Though that would be a pity cos you would not be able to take the «Statistical Analysis» and therefore the «Business Statistics with Applications» courses. Ooops!!!</a:t>
            </a:r>
          </a:p>
          <a:p>
            <a:r>
              <a:rPr lang="tr-TR" sz="1700" dirty="0" smtClean="0">
                <a:latin typeface="Garamond" pitchFamily="18" charset="0"/>
              </a:rPr>
              <a:t>English!</a:t>
            </a:r>
          </a:p>
          <a:p>
            <a:r>
              <a:rPr lang="tr-TR" sz="1700" dirty="0" smtClean="0">
                <a:latin typeface="Garamond" pitchFamily="18" charset="0"/>
              </a:rPr>
              <a:t>One final note: Follow my </a:t>
            </a:r>
            <a:r>
              <a:rPr lang="tr-TR" sz="1700" dirty="0" smtClean="0">
                <a:latin typeface="Garamond" pitchFamily="18" charset="0"/>
                <a:hlinkClick r:id="rId2" action="ppaction://hlinkfile"/>
              </a:rPr>
              <a:t>website</a:t>
            </a:r>
            <a:r>
              <a:rPr lang="tr-TR" sz="1700" dirty="0" smtClean="0">
                <a:latin typeface="Garamond" pitchFamily="18" charset="0"/>
              </a:rPr>
              <a:t>.</a:t>
            </a:r>
            <a:endParaRPr lang="tr-TR" sz="1700" dirty="0">
              <a:latin typeface="Garamond" pitchFamily="18" charset="0"/>
            </a:endParaRPr>
          </a:p>
        </p:txBody>
      </p:sp>
    </p:spTree>
    <p:extLst>
      <p:ext uri="{BB962C8B-B14F-4D97-AF65-F5344CB8AC3E}">
        <p14:creationId xmlns:p14="http://schemas.microsoft.com/office/powerpoint/2010/main" val="344322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Data Quality</a:t>
            </a:r>
            <a:endParaRPr lang="tr-TR" dirty="0"/>
          </a:p>
        </p:txBody>
      </p:sp>
      <p:sp>
        <p:nvSpPr>
          <p:cNvPr id="3" name="Content Placeholder 2"/>
          <p:cNvSpPr>
            <a:spLocks noGrp="1"/>
          </p:cNvSpPr>
          <p:nvPr>
            <p:ph idx="1"/>
          </p:nvPr>
        </p:nvSpPr>
        <p:spPr/>
        <p:txBody>
          <a:bodyPr/>
          <a:lstStyle/>
          <a:p>
            <a:r>
              <a:rPr lang="tr-TR" sz="2000" dirty="0" smtClean="0"/>
              <a:t>A researcher has to collect good data.</a:t>
            </a:r>
          </a:p>
          <a:p>
            <a:r>
              <a:rPr lang="tr-TR" sz="2000" dirty="0" smtClean="0"/>
              <a:t>There is saying by Ronald A. Thisted:</a:t>
            </a:r>
          </a:p>
          <a:p>
            <a:pPr lvl="1"/>
            <a:r>
              <a:rPr lang="tr-TR" sz="2000" dirty="0" smtClean="0"/>
              <a:t>Raw data, like raw potatoes, usually require cleaning before use.</a:t>
            </a:r>
          </a:p>
          <a:p>
            <a:r>
              <a:rPr lang="tr-TR" sz="2000" dirty="0" smtClean="0"/>
              <a:t>Data provide a window to the world, but it is important that they give a clear view. No scratches, distortions on the glass or blurred view is acceptable.</a:t>
            </a:r>
          </a:p>
          <a:p>
            <a:r>
              <a:rPr lang="tr-TR" sz="2000" dirty="0" smtClean="0"/>
              <a:t>Why?</a:t>
            </a:r>
          </a:p>
          <a:p>
            <a:r>
              <a:rPr lang="tr-TR" sz="2000" dirty="0" smtClean="0"/>
              <a:t>These might lead us to mistaken conlcusions, wrong policy, lies and etc.</a:t>
            </a:r>
          </a:p>
          <a:p>
            <a:r>
              <a:rPr lang="tr-TR" sz="2000" dirty="0" smtClean="0"/>
              <a:t>Data should be representative of the overall population.</a:t>
            </a:r>
          </a:p>
          <a:p>
            <a:r>
              <a:rPr lang="tr-TR" sz="2000" dirty="0" smtClean="0"/>
              <a:t>Incomplete questionnaires with missing data is a big trouble.</a:t>
            </a:r>
          </a:p>
          <a:p>
            <a:r>
              <a:rPr lang="tr-TR" sz="2000" dirty="0" smtClean="0"/>
              <a:t>The questions and the expressions should be clear enough for not to cause any misconceptions.</a:t>
            </a:r>
          </a:p>
          <a:p>
            <a:r>
              <a:rPr lang="tr-TR" sz="2000" dirty="0" smtClean="0"/>
              <a:t>If the data is gathered by Primary Sources, then the researcher has to follow a few steps.</a:t>
            </a:r>
            <a:endParaRPr lang="tr-TR" sz="2000" dirty="0"/>
          </a:p>
        </p:txBody>
      </p:sp>
      <p:sp>
        <p:nvSpPr>
          <p:cNvPr id="5" name="Footer Placeholder 4"/>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10833806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SEE YOU ON FRIDAY</a:t>
            </a:r>
            <a:endParaRPr lang="tr-TR" dirty="0"/>
          </a:p>
        </p:txBody>
      </p:sp>
      <p:sp>
        <p:nvSpPr>
          <p:cNvPr id="3" name="Content Placeholder 2"/>
          <p:cNvSpPr>
            <a:spLocks noGrp="1"/>
          </p:cNvSpPr>
          <p:nvPr>
            <p:ph idx="1"/>
          </p:nvPr>
        </p:nvSpPr>
        <p:spPr>
          <a:xfrm>
            <a:off x="762000" y="1600200"/>
            <a:ext cx="2971800" cy="4114800"/>
          </a:xfrm>
        </p:spPr>
        <p:txBody>
          <a:bodyPr/>
          <a:lstStyle/>
          <a:p>
            <a:r>
              <a:rPr lang="tr-TR" dirty="0" smtClean="0"/>
              <a:t>Check my website.</a:t>
            </a:r>
          </a:p>
          <a:p>
            <a:r>
              <a:rPr lang="tr-TR" dirty="0" smtClean="0"/>
              <a:t>Go to Tutorial Material 1</a:t>
            </a:r>
          </a:p>
          <a:p>
            <a:r>
              <a:rPr lang="tr-TR" dirty="0" smtClean="0"/>
              <a:t>Please fill in the short survey.</a:t>
            </a:r>
            <a:endParaRPr lang="tr-TR" dirty="0"/>
          </a:p>
        </p:txBody>
      </p:sp>
      <p:sp>
        <p:nvSpPr>
          <p:cNvPr id="4" name="Footer Placeholder 3"/>
          <p:cNvSpPr>
            <a:spLocks noGrp="1"/>
          </p:cNvSpPr>
          <p:nvPr>
            <p:ph type="ftr" sz="quarter" idx="11"/>
          </p:nvPr>
        </p:nvSpPr>
        <p:spPr/>
        <p:txBody>
          <a:bodyPr/>
          <a:lstStyle/>
          <a:p>
            <a:r>
              <a:rPr lang="en-US" smtClean="0"/>
              <a:t>A Course In Business Statistics, 4th © 2006 Prentice-Hall, Inc.</a:t>
            </a:r>
            <a:endParaRPr lang="en-US"/>
          </a:p>
        </p:txBody>
      </p:sp>
      <p:pic>
        <p:nvPicPr>
          <p:cNvPr id="1617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638" t="12148" r="25751" b="6250"/>
          <a:stretch/>
        </p:blipFill>
        <p:spPr bwMode="auto">
          <a:xfrm>
            <a:off x="3886200" y="1676400"/>
            <a:ext cx="4876800" cy="4023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042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1794"/>
                                        </p:tgtEl>
                                        <p:attrNameLst>
                                          <p:attrName>style.visibility</p:attrName>
                                        </p:attrNameLst>
                                      </p:cBhvr>
                                      <p:to>
                                        <p:strVal val="visible"/>
                                      </p:to>
                                    </p:set>
                                    <p:animEffect transition="in" filter="fade">
                                      <p:cBhvr>
                                        <p:cTn id="22" dur="500"/>
                                        <p:tgtEl>
                                          <p:spTgt spid="1617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we learned on Tuesday</a:t>
            </a:r>
            <a:endParaRPr lang="tr-TR" dirty="0"/>
          </a:p>
        </p:txBody>
      </p:sp>
      <p:sp>
        <p:nvSpPr>
          <p:cNvPr id="3" name="Content Placeholder 2"/>
          <p:cNvSpPr>
            <a:spLocks noGrp="1"/>
          </p:cNvSpPr>
          <p:nvPr>
            <p:ph idx="1"/>
          </p:nvPr>
        </p:nvSpPr>
        <p:spPr>
          <a:xfrm>
            <a:off x="762000" y="1371600"/>
            <a:ext cx="8077200" cy="5181600"/>
          </a:xfrm>
        </p:spPr>
        <p:txBody>
          <a:bodyPr/>
          <a:lstStyle/>
          <a:p>
            <a:r>
              <a:rPr lang="tr-TR" dirty="0" smtClean="0"/>
              <a:t>Why we need Statistics</a:t>
            </a:r>
          </a:p>
          <a:p>
            <a:r>
              <a:rPr lang="tr-TR" dirty="0" smtClean="0"/>
              <a:t>Meaning of </a:t>
            </a:r>
          </a:p>
          <a:p>
            <a:pPr lvl="1"/>
            <a:r>
              <a:rPr lang="tr-TR" dirty="0"/>
              <a:t>Statistics</a:t>
            </a:r>
          </a:p>
          <a:p>
            <a:pPr lvl="1"/>
            <a:r>
              <a:rPr lang="tr-TR" dirty="0"/>
              <a:t>Data</a:t>
            </a:r>
          </a:p>
          <a:p>
            <a:r>
              <a:rPr lang="tr-TR" dirty="0" smtClean="0"/>
              <a:t>Tools of Statistics</a:t>
            </a:r>
          </a:p>
          <a:p>
            <a:pPr lvl="1"/>
            <a:r>
              <a:rPr lang="tr-TR" dirty="0" smtClean="0"/>
              <a:t>Descriptive</a:t>
            </a:r>
          </a:p>
          <a:p>
            <a:pPr lvl="1"/>
            <a:r>
              <a:rPr lang="tr-TR" dirty="0" smtClean="0"/>
              <a:t>Inferential</a:t>
            </a:r>
          </a:p>
          <a:p>
            <a:r>
              <a:rPr lang="tr-TR" dirty="0" smtClean="0"/>
              <a:t>Data Types</a:t>
            </a:r>
          </a:p>
          <a:p>
            <a:pPr lvl="1"/>
            <a:r>
              <a:rPr lang="tr-TR" dirty="0" smtClean="0"/>
              <a:t>Qualitative / Quantitative</a:t>
            </a:r>
          </a:p>
          <a:p>
            <a:r>
              <a:rPr lang="tr-TR" dirty="0" smtClean="0"/>
              <a:t>Data Measurement Levels</a:t>
            </a:r>
          </a:p>
          <a:p>
            <a:pPr lvl="1"/>
            <a:r>
              <a:rPr lang="tr-TR" dirty="0" smtClean="0"/>
              <a:t>Nominal / Ordinal / Ratio</a:t>
            </a:r>
          </a:p>
          <a:p>
            <a:pPr lvl="1"/>
            <a:endParaRPr lang="tr-TR" dirty="0"/>
          </a:p>
        </p:txBody>
      </p:sp>
    </p:spTree>
    <p:extLst>
      <p:ext uri="{BB962C8B-B14F-4D97-AF65-F5344CB8AC3E}">
        <p14:creationId xmlns:p14="http://schemas.microsoft.com/office/powerpoint/2010/main" val="2279881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A Course In Business Statistics, 4th © 2006 Prentice-Hall, Inc.</a:t>
            </a:r>
            <a:endParaRPr lang="en-US"/>
          </a:p>
        </p:txBody>
      </p:sp>
      <p:pic>
        <p:nvPicPr>
          <p:cNvPr id="1617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638" t="12148" r="25751" b="6250"/>
          <a:stretch/>
        </p:blipFill>
        <p:spPr bwMode="auto">
          <a:xfrm>
            <a:off x="533400" y="12251"/>
            <a:ext cx="8305800" cy="685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p:cNvSpPr>
            <a:spLocks noGrp="1"/>
          </p:cNvSpPr>
          <p:nvPr>
            <p:ph type="title"/>
          </p:nvPr>
        </p:nvSpPr>
        <p:spPr/>
        <p:txBody>
          <a:bodyPr/>
          <a:lstStyle/>
          <a:p>
            <a:endParaRPr lang="tr-TR"/>
          </a:p>
        </p:txBody>
      </p:sp>
    </p:spTree>
    <p:extLst>
      <p:ext uri="{BB962C8B-B14F-4D97-AF65-F5344CB8AC3E}">
        <p14:creationId xmlns:p14="http://schemas.microsoft.com/office/powerpoint/2010/main" val="38556972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a:p>
        </p:txBody>
      </p:sp>
      <p:sp>
        <p:nvSpPr>
          <p:cNvPr id="3" name="Content Placeholder 2"/>
          <p:cNvSpPr>
            <a:spLocks noGrp="1"/>
          </p:cNvSpPr>
          <p:nvPr>
            <p:ph idx="1"/>
          </p:nvPr>
        </p:nvSpPr>
        <p:spPr/>
        <p:txBody>
          <a:bodyPr/>
          <a:lstStyle/>
          <a:p>
            <a:pPr marL="0" indent="0" algn="ctr">
              <a:buNone/>
            </a:pPr>
            <a:r>
              <a:rPr lang="tr-TR" sz="4000" dirty="0" smtClean="0"/>
              <a:t>LET US CONTINUE WITH THE STEPS OF A SURVEY</a:t>
            </a:r>
            <a:endParaRPr lang="tr-TR" sz="4000" dirty="0"/>
          </a:p>
        </p:txBody>
      </p:sp>
      <p:sp>
        <p:nvSpPr>
          <p:cNvPr id="4" name="Footer Placeholder 3"/>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7426862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A Course In Business Statistics, 4th © 2006 Prentice-Hall, Inc.</a:t>
            </a:r>
          </a:p>
        </p:txBody>
      </p:sp>
      <p:sp>
        <p:nvSpPr>
          <p:cNvPr id="173058" name="Rectangle 2"/>
          <p:cNvSpPr>
            <a:spLocks noGrp="1" noChangeArrowheads="1"/>
          </p:cNvSpPr>
          <p:nvPr>
            <p:ph type="title"/>
          </p:nvPr>
        </p:nvSpPr>
        <p:spPr/>
        <p:txBody>
          <a:bodyPr/>
          <a:lstStyle/>
          <a:p>
            <a:r>
              <a:rPr lang="en-US"/>
              <a:t>Survey Design Steps</a:t>
            </a:r>
          </a:p>
        </p:txBody>
      </p:sp>
      <p:sp>
        <p:nvSpPr>
          <p:cNvPr id="173059" name="Rectangle 3"/>
          <p:cNvSpPr>
            <a:spLocks noGrp="1" noChangeArrowheads="1"/>
          </p:cNvSpPr>
          <p:nvPr>
            <p:ph type="body" idx="1"/>
          </p:nvPr>
        </p:nvSpPr>
        <p:spPr>
          <a:xfrm>
            <a:off x="990600" y="1676400"/>
            <a:ext cx="7772400" cy="4532313"/>
          </a:xfrm>
        </p:spPr>
        <p:txBody>
          <a:bodyPr/>
          <a:lstStyle/>
          <a:p>
            <a:pPr>
              <a:spcBef>
                <a:spcPct val="40000"/>
              </a:spcBef>
            </a:pPr>
            <a:r>
              <a:rPr lang="en-US"/>
              <a:t>Define the issue</a:t>
            </a:r>
          </a:p>
          <a:p>
            <a:pPr lvl="1">
              <a:spcBef>
                <a:spcPct val="40000"/>
              </a:spcBef>
            </a:pPr>
            <a:r>
              <a:rPr lang="en-US"/>
              <a:t>what are the purpose and objectives of the survey?</a:t>
            </a:r>
          </a:p>
          <a:p>
            <a:pPr>
              <a:spcBef>
                <a:spcPct val="40000"/>
              </a:spcBef>
            </a:pPr>
            <a:r>
              <a:rPr lang="en-US"/>
              <a:t>Define the population of interest</a:t>
            </a:r>
          </a:p>
          <a:p>
            <a:pPr>
              <a:spcBef>
                <a:spcPct val="40000"/>
              </a:spcBef>
            </a:pPr>
            <a:r>
              <a:rPr lang="en-US"/>
              <a:t>Formulate survey questions</a:t>
            </a:r>
          </a:p>
          <a:p>
            <a:pPr lvl="1">
              <a:spcBef>
                <a:spcPct val="40000"/>
              </a:spcBef>
            </a:pPr>
            <a:r>
              <a:rPr lang="en-US"/>
              <a:t>make questions clear and unambiguous</a:t>
            </a:r>
          </a:p>
          <a:p>
            <a:pPr lvl="1">
              <a:spcBef>
                <a:spcPct val="40000"/>
              </a:spcBef>
            </a:pPr>
            <a:r>
              <a:rPr lang="en-US"/>
              <a:t>use universally-accepted definitions</a:t>
            </a:r>
          </a:p>
          <a:p>
            <a:pPr lvl="1">
              <a:spcBef>
                <a:spcPct val="40000"/>
              </a:spcBef>
            </a:pPr>
            <a:r>
              <a:rPr lang="en-US"/>
              <a:t>limit the number of questions</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t>A Course In Business Statistics, 4th © 2006 Prentice-Hall, Inc.</a:t>
            </a:r>
          </a:p>
        </p:txBody>
      </p:sp>
      <p:sp>
        <p:nvSpPr>
          <p:cNvPr id="139266" name="Rectangle 2"/>
          <p:cNvSpPr>
            <a:spLocks noGrp="1" noChangeArrowheads="1"/>
          </p:cNvSpPr>
          <p:nvPr>
            <p:ph type="title"/>
          </p:nvPr>
        </p:nvSpPr>
        <p:spPr/>
        <p:txBody>
          <a:bodyPr/>
          <a:lstStyle/>
          <a:p>
            <a:r>
              <a:rPr lang="en-US"/>
              <a:t>Survey Design Steps</a:t>
            </a:r>
          </a:p>
        </p:txBody>
      </p:sp>
      <p:sp>
        <p:nvSpPr>
          <p:cNvPr id="139267" name="Rectangle 3"/>
          <p:cNvSpPr>
            <a:spLocks noGrp="1" noChangeArrowheads="1"/>
          </p:cNvSpPr>
          <p:nvPr>
            <p:ph type="body" idx="1"/>
          </p:nvPr>
        </p:nvSpPr>
        <p:spPr>
          <a:xfrm>
            <a:off x="990600" y="1752600"/>
            <a:ext cx="7772400" cy="4532313"/>
          </a:xfrm>
        </p:spPr>
        <p:txBody>
          <a:bodyPr/>
          <a:lstStyle/>
          <a:p>
            <a:pPr>
              <a:spcBef>
                <a:spcPct val="40000"/>
              </a:spcBef>
            </a:pPr>
            <a:r>
              <a:rPr lang="en-US"/>
              <a:t>Pre-test the survey</a:t>
            </a:r>
          </a:p>
          <a:p>
            <a:pPr lvl="1">
              <a:spcBef>
                <a:spcPct val="40000"/>
              </a:spcBef>
            </a:pPr>
            <a:r>
              <a:rPr lang="en-US"/>
              <a:t>pilot test with a small group of participants</a:t>
            </a:r>
          </a:p>
          <a:p>
            <a:pPr lvl="1">
              <a:spcBef>
                <a:spcPct val="40000"/>
              </a:spcBef>
            </a:pPr>
            <a:r>
              <a:rPr lang="en-US"/>
              <a:t>assess clarity and length</a:t>
            </a:r>
          </a:p>
          <a:p>
            <a:pPr>
              <a:spcBef>
                <a:spcPct val="40000"/>
              </a:spcBef>
            </a:pPr>
            <a:r>
              <a:rPr lang="en-US"/>
              <a:t>Determine the sample size and sampling method</a:t>
            </a:r>
          </a:p>
          <a:p>
            <a:pPr>
              <a:spcBef>
                <a:spcPct val="40000"/>
              </a:spcBef>
            </a:pPr>
            <a:r>
              <a:rPr lang="en-US"/>
              <a:t>Select Sample and administer the survey</a:t>
            </a:r>
          </a:p>
        </p:txBody>
      </p:sp>
      <p:sp>
        <p:nvSpPr>
          <p:cNvPr id="139269" name="Text Box 5"/>
          <p:cNvSpPr txBox="1">
            <a:spLocks noChangeArrowheads="1"/>
          </p:cNvSpPr>
          <p:nvPr/>
        </p:nvSpPr>
        <p:spPr bwMode="auto">
          <a:xfrm>
            <a:off x="7543800" y="1203325"/>
            <a:ext cx="1600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lang="en-US" sz="2000" i="1">
                <a:solidFill>
                  <a:schemeClr val="tx2"/>
                </a:solidFill>
                <a:latin typeface="Tahoma" pitchFamily="34" charset="0"/>
              </a:rPr>
              <a:t>(continued)</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
          <p:cNvSpPr>
            <a:spLocks noGrp="1"/>
          </p:cNvSpPr>
          <p:nvPr>
            <p:ph type="ftr" sz="quarter" idx="11"/>
          </p:nvPr>
        </p:nvSpPr>
        <p:spPr/>
        <p:txBody>
          <a:bodyPr/>
          <a:lstStyle/>
          <a:p>
            <a:r>
              <a:rPr lang="en-US"/>
              <a:t>A Course In Business Statistics, 4th © 2006 Prentice-Hall, Inc.</a:t>
            </a:r>
          </a:p>
        </p:txBody>
      </p:sp>
      <p:sp>
        <p:nvSpPr>
          <p:cNvPr id="157698" name="Rectangle 2"/>
          <p:cNvSpPr>
            <a:spLocks noGrp="1" noChangeArrowheads="1"/>
          </p:cNvSpPr>
          <p:nvPr>
            <p:ph type="title"/>
          </p:nvPr>
        </p:nvSpPr>
        <p:spPr/>
        <p:txBody>
          <a:bodyPr/>
          <a:lstStyle/>
          <a:p>
            <a:r>
              <a:rPr lang="en-US"/>
              <a:t>Types of Questions</a:t>
            </a:r>
          </a:p>
        </p:txBody>
      </p:sp>
      <p:sp>
        <p:nvSpPr>
          <p:cNvPr id="157699" name="Rectangle 3"/>
          <p:cNvSpPr>
            <a:spLocks noGrp="1" noChangeArrowheads="1"/>
          </p:cNvSpPr>
          <p:nvPr>
            <p:ph type="body" idx="1"/>
          </p:nvPr>
        </p:nvSpPr>
        <p:spPr>
          <a:xfrm>
            <a:off x="762000" y="1676400"/>
            <a:ext cx="8077200" cy="4648200"/>
          </a:xfrm>
        </p:spPr>
        <p:txBody>
          <a:bodyPr/>
          <a:lstStyle/>
          <a:p>
            <a:pPr>
              <a:lnSpc>
                <a:spcPct val="90000"/>
              </a:lnSpc>
            </a:pPr>
            <a:r>
              <a:rPr lang="en-US" sz="2400" b="1" dirty="0"/>
              <a:t>Closed-end Questions</a:t>
            </a:r>
          </a:p>
          <a:p>
            <a:pPr lvl="1">
              <a:lnSpc>
                <a:spcPct val="90000"/>
              </a:lnSpc>
            </a:pPr>
            <a:r>
              <a:rPr lang="en-US" sz="2000" dirty="0"/>
              <a:t>Select from a short list of defined choices</a:t>
            </a:r>
          </a:p>
          <a:p>
            <a:pPr lvl="2">
              <a:lnSpc>
                <a:spcPct val="90000"/>
              </a:lnSpc>
              <a:buFont typeface="Wingdings" pitchFamily="2" charset="2"/>
              <a:buNone/>
            </a:pPr>
            <a:r>
              <a:rPr lang="en-US" dirty="0">
                <a:solidFill>
                  <a:schemeClr val="folHlink"/>
                </a:solidFill>
              </a:rPr>
              <a:t>Example:</a:t>
            </a:r>
            <a:r>
              <a:rPr lang="en-US" dirty="0"/>
              <a:t> Major:   __business	__liberal arts   </a:t>
            </a:r>
          </a:p>
          <a:p>
            <a:pPr lvl="2">
              <a:lnSpc>
                <a:spcPct val="90000"/>
              </a:lnSpc>
              <a:buFont typeface="Wingdings" pitchFamily="2" charset="2"/>
              <a:buNone/>
            </a:pPr>
            <a:r>
              <a:rPr lang="en-US" dirty="0"/>
              <a:t>                             __</a:t>
            </a:r>
            <a:r>
              <a:rPr lang="en-US" dirty="0" smtClean="0"/>
              <a:t>science</a:t>
            </a:r>
            <a:r>
              <a:rPr lang="tr-TR" dirty="0" smtClean="0"/>
              <a:t>	</a:t>
            </a:r>
            <a:r>
              <a:rPr lang="en-US" dirty="0"/>
              <a:t>	__other  </a:t>
            </a:r>
          </a:p>
          <a:p>
            <a:pPr>
              <a:lnSpc>
                <a:spcPct val="90000"/>
              </a:lnSpc>
            </a:pPr>
            <a:r>
              <a:rPr lang="en-US" sz="2400" b="1" dirty="0"/>
              <a:t>Open-end Questions</a:t>
            </a:r>
          </a:p>
          <a:p>
            <a:pPr lvl="1">
              <a:lnSpc>
                <a:spcPct val="90000"/>
              </a:lnSpc>
            </a:pPr>
            <a:r>
              <a:rPr lang="en-US" sz="2000" dirty="0"/>
              <a:t>Respondents are free to respond with any value, words, or statement</a:t>
            </a:r>
          </a:p>
          <a:p>
            <a:pPr lvl="2">
              <a:lnSpc>
                <a:spcPct val="90000"/>
              </a:lnSpc>
              <a:buFont typeface="Wingdings" pitchFamily="2" charset="2"/>
              <a:buNone/>
            </a:pPr>
            <a:r>
              <a:rPr lang="en-US" dirty="0">
                <a:solidFill>
                  <a:schemeClr val="folHlink"/>
                </a:solidFill>
              </a:rPr>
              <a:t>Example:</a:t>
            </a:r>
            <a:r>
              <a:rPr lang="en-US" dirty="0"/>
              <a:t> What did you like best about this course?</a:t>
            </a:r>
          </a:p>
          <a:p>
            <a:pPr lvl="2">
              <a:lnSpc>
                <a:spcPct val="90000"/>
              </a:lnSpc>
              <a:buFont typeface="Wingdings" pitchFamily="2" charset="2"/>
              <a:buNone/>
            </a:pPr>
            <a:endParaRPr lang="en-US" dirty="0"/>
          </a:p>
          <a:p>
            <a:pPr>
              <a:lnSpc>
                <a:spcPct val="90000"/>
              </a:lnSpc>
            </a:pPr>
            <a:r>
              <a:rPr lang="en-US" sz="2400" b="1" dirty="0"/>
              <a:t>Demographic Questions</a:t>
            </a:r>
          </a:p>
          <a:p>
            <a:pPr lvl="1">
              <a:lnSpc>
                <a:spcPct val="90000"/>
              </a:lnSpc>
            </a:pPr>
            <a:r>
              <a:rPr lang="en-US" sz="2000" dirty="0"/>
              <a:t>Questions about the respondents’ personal characteristics</a:t>
            </a:r>
          </a:p>
          <a:p>
            <a:pPr lvl="1">
              <a:lnSpc>
                <a:spcPct val="110000"/>
              </a:lnSpc>
              <a:buFont typeface="Wingdings" pitchFamily="2" charset="2"/>
              <a:buNone/>
            </a:pPr>
            <a:r>
              <a:rPr lang="en-US" sz="2000" dirty="0"/>
              <a:t>		</a:t>
            </a:r>
            <a:r>
              <a:rPr lang="en-US" dirty="0">
                <a:solidFill>
                  <a:schemeClr val="folHlink"/>
                </a:solidFill>
              </a:rPr>
              <a:t>Example:  </a:t>
            </a:r>
            <a:r>
              <a:rPr lang="en-US" dirty="0"/>
              <a:t>Gender:  __Female   __ Male</a:t>
            </a:r>
          </a:p>
        </p:txBody>
      </p:sp>
      <p:sp>
        <p:nvSpPr>
          <p:cNvPr id="157700" name="Rectangle 4"/>
          <p:cNvSpPr>
            <a:spLocks noChangeArrowheads="1"/>
          </p:cNvSpPr>
          <p:nvPr/>
        </p:nvSpPr>
        <p:spPr bwMode="auto">
          <a:xfrm>
            <a:off x="1600200" y="2438400"/>
            <a:ext cx="6934200" cy="7620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342" tIns="42672" rIns="85342" bIns="42672" anchor="ctr"/>
          <a:lstStyle/>
          <a:p>
            <a:endParaRPr lang="tr-TR"/>
          </a:p>
        </p:txBody>
      </p:sp>
      <p:sp>
        <p:nvSpPr>
          <p:cNvPr id="157701" name="Rectangle 5"/>
          <p:cNvSpPr>
            <a:spLocks noChangeArrowheads="1"/>
          </p:cNvSpPr>
          <p:nvPr/>
        </p:nvSpPr>
        <p:spPr bwMode="auto">
          <a:xfrm>
            <a:off x="1600200" y="3923763"/>
            <a:ext cx="7010400" cy="6096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342" tIns="42672" rIns="85342" bIns="42672" anchor="ctr"/>
          <a:lstStyle/>
          <a:p>
            <a:endParaRPr lang="tr-TR"/>
          </a:p>
        </p:txBody>
      </p:sp>
      <p:sp>
        <p:nvSpPr>
          <p:cNvPr id="157702" name="Rectangle 6"/>
          <p:cNvSpPr>
            <a:spLocks noChangeArrowheads="1"/>
          </p:cNvSpPr>
          <p:nvPr/>
        </p:nvSpPr>
        <p:spPr bwMode="auto">
          <a:xfrm>
            <a:off x="1600200" y="5486400"/>
            <a:ext cx="6934200" cy="5334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342" tIns="42672" rIns="85342" bIns="42672" anchor="ctr"/>
          <a:lstStyle/>
          <a:p>
            <a:endParaRPr lang="tr-T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ESS</a:t>
            </a:r>
            <a:endParaRPr lang="tr-TR" dirty="0"/>
          </a:p>
        </p:txBody>
      </p:sp>
      <p:sp>
        <p:nvSpPr>
          <p:cNvPr id="3" name="Content Placeholder 2"/>
          <p:cNvSpPr>
            <a:spLocks noGrp="1"/>
          </p:cNvSpPr>
          <p:nvPr>
            <p:ph idx="1"/>
          </p:nvPr>
        </p:nvSpPr>
        <p:spPr/>
        <p:txBody>
          <a:bodyPr/>
          <a:lstStyle/>
          <a:p>
            <a:r>
              <a:rPr lang="tr-TR" dirty="0" smtClean="0">
                <a:hlinkClick r:id="rId2"/>
              </a:rPr>
              <a:t>http</a:t>
            </a:r>
            <a:r>
              <a:rPr lang="tr-TR" dirty="0">
                <a:hlinkClick r:id="rId2"/>
              </a:rPr>
              <a:t>://www.europeansocialsurvey.org/</a:t>
            </a:r>
            <a:endParaRPr lang="tr-TR" dirty="0" smtClean="0"/>
          </a:p>
          <a:p>
            <a:r>
              <a:rPr lang="en-US" dirty="0"/>
              <a:t>The </a:t>
            </a:r>
            <a:r>
              <a:rPr lang="en-US" b="1" dirty="0"/>
              <a:t>European Social Survey</a:t>
            </a:r>
            <a:r>
              <a:rPr lang="en-US" dirty="0"/>
              <a:t> (the ESS) is an academically-driven social survey designed to chart and explain the interaction between Europe's changing institutions and the attitudes, beliefs and </a:t>
            </a:r>
            <a:r>
              <a:rPr lang="en-US" dirty="0" err="1"/>
              <a:t>behaviour</a:t>
            </a:r>
            <a:r>
              <a:rPr lang="en-US" dirty="0"/>
              <a:t> patterns of its diverse populations. The ESS was established in 2001, and was led by its founder and coordinator </a:t>
            </a:r>
            <a:r>
              <a:rPr lang="en-US" dirty="0">
                <a:hlinkClick r:id="rId3"/>
              </a:rPr>
              <a:t>Roger </a:t>
            </a:r>
            <a:r>
              <a:rPr lang="en-US" dirty="0" err="1">
                <a:hlinkClick r:id="rId3"/>
              </a:rPr>
              <a:t>Jowell</a:t>
            </a:r>
            <a:r>
              <a:rPr lang="en-US" dirty="0"/>
              <a:t> until his death in December 2011</a:t>
            </a:r>
            <a:r>
              <a:rPr lang="en-US" dirty="0" smtClean="0"/>
              <a:t>.</a:t>
            </a:r>
            <a:endParaRPr lang="tr-TR" dirty="0" smtClean="0"/>
          </a:p>
          <a:p>
            <a:r>
              <a:rPr lang="tr-TR" dirty="0" smtClean="0">
                <a:hlinkClick r:id="rId4" action="ppaction://hlinkfile"/>
              </a:rPr>
              <a:t>The questionnaire</a:t>
            </a:r>
            <a:r>
              <a:rPr lang="tr-TR" dirty="0" smtClean="0"/>
              <a:t>:</a:t>
            </a:r>
          </a:p>
          <a:p>
            <a:r>
              <a:rPr lang="tr-TR" dirty="0" smtClean="0">
                <a:hlinkClick r:id="rId5" action="ppaction://hlinkfile"/>
              </a:rPr>
              <a:t>And the data from that in Excel format</a:t>
            </a:r>
            <a:endParaRPr lang="tr-TR" dirty="0"/>
          </a:p>
        </p:txBody>
      </p:sp>
      <p:sp>
        <p:nvSpPr>
          <p:cNvPr id="4" name="Footer Placeholder 3"/>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36354121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Sampling</a:t>
            </a:r>
            <a:endParaRPr lang="tr-TR" dirty="0"/>
          </a:p>
        </p:txBody>
      </p:sp>
      <p:sp>
        <p:nvSpPr>
          <p:cNvPr id="3" name="Content Placeholder 2"/>
          <p:cNvSpPr>
            <a:spLocks noGrp="1"/>
          </p:cNvSpPr>
          <p:nvPr>
            <p:ph idx="1"/>
          </p:nvPr>
        </p:nvSpPr>
        <p:spPr/>
        <p:txBody>
          <a:bodyPr/>
          <a:lstStyle/>
          <a:p>
            <a:r>
              <a:rPr lang="tr-TR" dirty="0" smtClean="0"/>
              <a:t>Is it possible to collect data from the entire population? (census)</a:t>
            </a:r>
          </a:p>
          <a:p>
            <a:pPr lvl="1"/>
            <a:r>
              <a:rPr lang="tr-TR" dirty="0" smtClean="0"/>
              <a:t>If yes, then we can talk about what is true for the entire population</a:t>
            </a:r>
          </a:p>
          <a:p>
            <a:pPr lvl="1"/>
            <a:r>
              <a:rPr lang="tr-TR" dirty="0" smtClean="0"/>
              <a:t>Often we cannot (time/cost)</a:t>
            </a:r>
          </a:p>
          <a:p>
            <a:pPr lvl="1"/>
            <a:r>
              <a:rPr lang="tr-TR" dirty="0" smtClean="0"/>
              <a:t>If no, we can use a smaller subset:</a:t>
            </a:r>
          </a:p>
          <a:p>
            <a:pPr lvl="1"/>
            <a:endParaRPr lang="tr-TR" dirty="0" smtClean="0"/>
          </a:p>
          <a:p>
            <a:pPr marL="425450" lvl="1" indent="0">
              <a:buNone/>
            </a:pPr>
            <a:r>
              <a:rPr lang="tr-TR" dirty="0" smtClean="0"/>
              <a:t>A SAMPLE</a:t>
            </a:r>
            <a:endParaRPr lang="tr-TR" dirty="0"/>
          </a:p>
        </p:txBody>
      </p:sp>
      <p:sp>
        <p:nvSpPr>
          <p:cNvPr id="4" name="Footer Placeholder 3"/>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26290614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Do not send e-mails such as</a:t>
            </a:r>
            <a:endParaRPr lang="tr-TR" dirty="0"/>
          </a:p>
        </p:txBody>
      </p:sp>
      <p:sp>
        <p:nvSpPr>
          <p:cNvPr id="3" name="Content Placeholder 2"/>
          <p:cNvSpPr>
            <a:spLocks noGrp="1"/>
          </p:cNvSpPr>
          <p:nvPr>
            <p:ph idx="1"/>
          </p:nvPr>
        </p:nvSpPr>
        <p:spPr/>
        <p:txBody>
          <a:bodyPr/>
          <a:lstStyle/>
          <a:p>
            <a:endParaRPr lang="tr-TR" dirty="0" smtClean="0"/>
          </a:p>
          <a:p>
            <a:endParaRPr lang="tr-TR" dirty="0"/>
          </a:p>
          <a:p>
            <a:endParaRPr lang="tr-TR" dirty="0" smtClean="0"/>
          </a:p>
          <a:p>
            <a:endParaRPr lang="tr-TR" dirty="0"/>
          </a:p>
          <a:p>
            <a:endParaRPr lang="tr-TR" dirty="0" smtClean="0"/>
          </a:p>
          <a:p>
            <a:endParaRPr lang="tr-TR" dirty="0"/>
          </a:p>
          <a:p>
            <a:r>
              <a:rPr lang="tr-TR" dirty="0" smtClean="0"/>
              <a:t>They don’t work with me.</a:t>
            </a:r>
          </a:p>
          <a:p>
            <a:r>
              <a:rPr lang="tr-TR" dirty="0" smtClean="0"/>
              <a:t>If you work enough you will pass this course.</a:t>
            </a:r>
            <a:endParaRPr lang="tr-TR" dirty="0"/>
          </a:p>
        </p:txBody>
      </p:sp>
      <p:pic>
        <p:nvPicPr>
          <p:cNvPr id="1597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954" t="34964" r="17193" b="53080"/>
          <a:stretch/>
        </p:blipFill>
        <p:spPr bwMode="auto">
          <a:xfrm>
            <a:off x="183385" y="1676400"/>
            <a:ext cx="8958469" cy="874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7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3574" t="34463" r="17929" b="43706"/>
          <a:stretch/>
        </p:blipFill>
        <p:spPr bwMode="auto">
          <a:xfrm>
            <a:off x="168360" y="2971800"/>
            <a:ext cx="8912180" cy="1596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3840" t="34964" r="47647" b="62483"/>
          <a:stretch/>
        </p:blipFill>
        <p:spPr bwMode="auto">
          <a:xfrm>
            <a:off x="520521" y="3369784"/>
            <a:ext cx="650383" cy="109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74488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t>A Course In Business Statistics, 4th © 2006 Prentice-Hall, Inc.</a:t>
            </a:r>
          </a:p>
        </p:txBody>
      </p:sp>
      <p:sp>
        <p:nvSpPr>
          <p:cNvPr id="159746" name="Rectangle 2"/>
          <p:cNvSpPr>
            <a:spLocks noGrp="1" noChangeArrowheads="1"/>
          </p:cNvSpPr>
          <p:nvPr>
            <p:ph type="body" idx="1"/>
          </p:nvPr>
        </p:nvSpPr>
        <p:spPr>
          <a:xfrm>
            <a:off x="533400" y="1447800"/>
            <a:ext cx="8534400" cy="5181600"/>
          </a:xfrm>
        </p:spPr>
        <p:txBody>
          <a:bodyPr/>
          <a:lstStyle/>
          <a:p>
            <a:pPr marL="342900" indent="-342900" defTabSz="914400">
              <a:lnSpc>
                <a:spcPct val="90000"/>
              </a:lnSpc>
            </a:pPr>
            <a:r>
              <a:rPr lang="en-US" dirty="0"/>
              <a:t>A </a:t>
            </a:r>
            <a:r>
              <a:rPr lang="en-US" b="1" dirty="0">
                <a:solidFill>
                  <a:schemeClr val="folHlink"/>
                </a:solidFill>
              </a:rPr>
              <a:t>Population</a:t>
            </a:r>
            <a:r>
              <a:rPr lang="en-US" dirty="0"/>
              <a:t> is the set of all items or individuals of interest</a:t>
            </a:r>
          </a:p>
          <a:p>
            <a:pPr marL="742950" lvl="1" indent="-285750" defTabSz="914400">
              <a:lnSpc>
                <a:spcPct val="90000"/>
              </a:lnSpc>
              <a:spcBef>
                <a:spcPct val="50000"/>
              </a:spcBef>
            </a:pPr>
            <a:r>
              <a:rPr lang="en-US" sz="2000" dirty="0"/>
              <a:t>  </a:t>
            </a:r>
            <a:r>
              <a:rPr lang="en-US" sz="2000" dirty="0">
                <a:solidFill>
                  <a:schemeClr val="folHlink"/>
                </a:solidFill>
              </a:rPr>
              <a:t>Examples:</a:t>
            </a:r>
            <a:r>
              <a:rPr lang="en-US" sz="2000" dirty="0"/>
              <a:t>  	All likely voters in the next election</a:t>
            </a:r>
            <a:r>
              <a:rPr lang="en-US" sz="2000" dirty="0">
                <a:solidFill>
                  <a:srgbClr val="66FFFF"/>
                </a:solidFill>
              </a:rPr>
              <a:t>  </a:t>
            </a:r>
          </a:p>
          <a:p>
            <a:pPr marL="342900" indent="-342900" defTabSz="914400">
              <a:lnSpc>
                <a:spcPct val="90000"/>
              </a:lnSpc>
              <a:buFont typeface="Wingdings" pitchFamily="2" charset="2"/>
              <a:buNone/>
            </a:pPr>
            <a:r>
              <a:rPr lang="en-US" sz="2000" dirty="0"/>
              <a:t>              		</a:t>
            </a:r>
            <a:r>
              <a:rPr lang="tr-TR" sz="2000" dirty="0" smtClean="0"/>
              <a:t>	</a:t>
            </a:r>
            <a:r>
              <a:rPr lang="en-US" sz="2000" dirty="0" smtClean="0"/>
              <a:t>All </a:t>
            </a:r>
            <a:r>
              <a:rPr lang="en-US" sz="2000" dirty="0"/>
              <a:t>parts produced today</a:t>
            </a:r>
          </a:p>
          <a:p>
            <a:pPr marL="342900" indent="-342900" defTabSz="914400">
              <a:lnSpc>
                <a:spcPct val="90000"/>
              </a:lnSpc>
              <a:buFont typeface="Wingdings" pitchFamily="2" charset="2"/>
              <a:buNone/>
            </a:pPr>
            <a:r>
              <a:rPr lang="en-US" sz="2000" dirty="0"/>
              <a:t>				All sales receipts for November</a:t>
            </a:r>
          </a:p>
          <a:p>
            <a:pPr marL="342900" indent="-342900" defTabSz="914400">
              <a:lnSpc>
                <a:spcPct val="90000"/>
              </a:lnSpc>
            </a:pPr>
            <a:endParaRPr lang="tr-TR" dirty="0" smtClean="0"/>
          </a:p>
          <a:p>
            <a:pPr marL="342900" indent="-342900" defTabSz="914400">
              <a:lnSpc>
                <a:spcPct val="90000"/>
              </a:lnSpc>
            </a:pPr>
            <a:r>
              <a:rPr lang="en-US" dirty="0" smtClean="0"/>
              <a:t>A </a:t>
            </a:r>
            <a:r>
              <a:rPr lang="en-US" b="1" dirty="0">
                <a:solidFill>
                  <a:schemeClr val="folHlink"/>
                </a:solidFill>
              </a:rPr>
              <a:t>Sample</a:t>
            </a:r>
            <a:r>
              <a:rPr lang="en-US" dirty="0"/>
              <a:t> is a subset of the population</a:t>
            </a:r>
          </a:p>
          <a:p>
            <a:pPr marL="742950" lvl="1" indent="-285750" defTabSz="914400">
              <a:lnSpc>
                <a:spcPct val="90000"/>
              </a:lnSpc>
              <a:spcBef>
                <a:spcPct val="50000"/>
              </a:spcBef>
            </a:pPr>
            <a:r>
              <a:rPr lang="en-US" sz="2000" dirty="0">
                <a:solidFill>
                  <a:schemeClr val="folHlink"/>
                </a:solidFill>
              </a:rPr>
              <a:t>  Examples:</a:t>
            </a:r>
            <a:r>
              <a:rPr lang="en-US" sz="2000" dirty="0"/>
              <a:t>	1000 voters selected at random for interview</a:t>
            </a:r>
          </a:p>
          <a:p>
            <a:pPr marL="2057400" lvl="4" indent="-228600" defTabSz="914400">
              <a:lnSpc>
                <a:spcPct val="90000"/>
              </a:lnSpc>
              <a:buFont typeface="Wingdings" pitchFamily="2" charset="2"/>
              <a:buNone/>
            </a:pPr>
            <a:r>
              <a:rPr lang="en-US" dirty="0"/>
              <a:t>		A few parts selected for destructive testing</a:t>
            </a:r>
          </a:p>
          <a:p>
            <a:pPr marL="2057400" lvl="4" indent="-228600" defTabSz="914400">
              <a:lnSpc>
                <a:spcPct val="90000"/>
              </a:lnSpc>
              <a:buFont typeface="Wingdings" pitchFamily="2" charset="2"/>
              <a:buNone/>
            </a:pPr>
            <a:r>
              <a:rPr lang="en-US" dirty="0"/>
              <a:t>		Every 100</a:t>
            </a:r>
            <a:r>
              <a:rPr lang="en-US" baseline="30000" dirty="0"/>
              <a:t>th</a:t>
            </a:r>
            <a:r>
              <a:rPr lang="en-US" dirty="0"/>
              <a:t> receipt selected for </a:t>
            </a:r>
            <a:r>
              <a:rPr lang="en-US" dirty="0" smtClean="0"/>
              <a:t>audit</a:t>
            </a:r>
            <a:endParaRPr lang="tr-TR" dirty="0" smtClean="0"/>
          </a:p>
          <a:p>
            <a:pPr marL="342900" indent="-342900" defTabSz="914400">
              <a:lnSpc>
                <a:spcPct val="90000"/>
              </a:lnSpc>
            </a:pPr>
            <a:endParaRPr lang="tr-TR" sz="1000" dirty="0" smtClean="0"/>
          </a:p>
          <a:p>
            <a:pPr marL="342900" indent="-342900" defTabSz="914400">
              <a:lnSpc>
                <a:spcPct val="90000"/>
              </a:lnSpc>
            </a:pPr>
            <a:r>
              <a:rPr lang="en-US" dirty="0" smtClean="0"/>
              <a:t>A </a:t>
            </a:r>
            <a:r>
              <a:rPr lang="en-US" b="1" dirty="0" err="1" smtClean="0">
                <a:solidFill>
                  <a:schemeClr val="folHlink"/>
                </a:solidFill>
              </a:rPr>
              <a:t>Sampl</a:t>
            </a:r>
            <a:r>
              <a:rPr lang="tr-TR" b="1" dirty="0" smtClean="0">
                <a:solidFill>
                  <a:schemeClr val="folHlink"/>
                </a:solidFill>
              </a:rPr>
              <a:t>ing Frame </a:t>
            </a:r>
            <a:r>
              <a:rPr lang="en-US" dirty="0" smtClean="0"/>
              <a:t>is a</a:t>
            </a:r>
            <a:r>
              <a:rPr lang="tr-TR" dirty="0" smtClean="0"/>
              <a:t> list from which to select your sample</a:t>
            </a:r>
            <a:endParaRPr lang="en-US" dirty="0"/>
          </a:p>
          <a:p>
            <a:pPr marL="2057400" lvl="4" indent="-228600" defTabSz="914400">
              <a:lnSpc>
                <a:spcPct val="90000"/>
              </a:lnSpc>
              <a:buFont typeface="Wingdings" pitchFamily="2" charset="2"/>
              <a:buNone/>
            </a:pPr>
            <a:endParaRPr lang="tr-TR" dirty="0"/>
          </a:p>
          <a:p>
            <a:pPr marL="2057400" lvl="4" indent="-228600" defTabSz="914400">
              <a:lnSpc>
                <a:spcPct val="90000"/>
              </a:lnSpc>
              <a:buFont typeface="Wingdings" pitchFamily="2" charset="2"/>
              <a:buNone/>
            </a:pPr>
            <a:endParaRPr lang="en-US" dirty="0"/>
          </a:p>
        </p:txBody>
      </p:sp>
      <p:sp>
        <p:nvSpPr>
          <p:cNvPr id="159749" name="Rectangle 5"/>
          <p:cNvSpPr>
            <a:spLocks noGrp="1" noChangeArrowheads="1"/>
          </p:cNvSpPr>
          <p:nvPr>
            <p:ph type="title"/>
          </p:nvPr>
        </p:nvSpPr>
        <p:spPr/>
        <p:txBody>
          <a:bodyPr/>
          <a:lstStyle/>
          <a:p>
            <a:r>
              <a:rPr lang="en-US"/>
              <a:t>Populations and Samples</a:t>
            </a:r>
          </a:p>
        </p:txBody>
      </p:sp>
      <p:sp>
        <p:nvSpPr>
          <p:cNvPr id="159750" name="Rectangle 6"/>
          <p:cNvSpPr>
            <a:spLocks noChangeArrowheads="1"/>
          </p:cNvSpPr>
          <p:nvPr/>
        </p:nvSpPr>
        <p:spPr bwMode="auto">
          <a:xfrm>
            <a:off x="990600" y="2438400"/>
            <a:ext cx="7848600" cy="10668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342" tIns="42672" rIns="85342" bIns="42672" anchor="ctr"/>
          <a:lstStyle/>
          <a:p>
            <a:endParaRPr lang="tr-TR"/>
          </a:p>
        </p:txBody>
      </p:sp>
      <p:sp>
        <p:nvSpPr>
          <p:cNvPr id="159755" name="Rectangle 11"/>
          <p:cNvSpPr>
            <a:spLocks noChangeArrowheads="1"/>
          </p:cNvSpPr>
          <p:nvPr/>
        </p:nvSpPr>
        <p:spPr bwMode="auto">
          <a:xfrm>
            <a:off x="990600" y="4419600"/>
            <a:ext cx="7848600" cy="10668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342" tIns="42672" rIns="85342" bIns="42672" anchor="ctr"/>
          <a:lstStyle/>
          <a:p>
            <a:endParaRPr lang="tr-T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1"/>
          </p:nvPr>
        </p:nvSpPr>
        <p:spPr/>
        <p:txBody>
          <a:bodyPr/>
          <a:lstStyle/>
          <a:p>
            <a:r>
              <a:rPr lang="en-US"/>
              <a:t>A Course In Business Statistics, 4th © 2006 Prentice-Hall, Inc.</a:t>
            </a:r>
          </a:p>
        </p:txBody>
      </p:sp>
      <p:sp>
        <p:nvSpPr>
          <p:cNvPr id="160770" name="Rectangle 2"/>
          <p:cNvSpPr>
            <a:spLocks noGrp="1" noChangeArrowheads="1"/>
          </p:cNvSpPr>
          <p:nvPr>
            <p:ph type="title"/>
          </p:nvPr>
        </p:nvSpPr>
        <p:spPr/>
        <p:txBody>
          <a:bodyPr/>
          <a:lstStyle/>
          <a:p>
            <a:r>
              <a:rPr lang="en-US" dirty="0"/>
              <a:t>Population vs. Sample</a:t>
            </a:r>
          </a:p>
        </p:txBody>
      </p:sp>
      <p:sp>
        <p:nvSpPr>
          <p:cNvPr id="160780" name="Oval 12"/>
          <p:cNvSpPr>
            <a:spLocks noChangeArrowheads="1"/>
          </p:cNvSpPr>
          <p:nvPr/>
        </p:nvSpPr>
        <p:spPr bwMode="auto">
          <a:xfrm>
            <a:off x="990600" y="2590800"/>
            <a:ext cx="3581400" cy="2667000"/>
          </a:xfrm>
          <a:prstGeom prst="ellipse">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60781" name="Rectangle 13"/>
          <p:cNvSpPr>
            <a:spLocks noChangeArrowheads="1"/>
          </p:cNvSpPr>
          <p:nvPr/>
        </p:nvSpPr>
        <p:spPr bwMode="auto">
          <a:xfrm>
            <a:off x="4267200" y="2774950"/>
            <a:ext cx="4508500" cy="278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42" tIns="42672" rIns="85342" bIns="42672"/>
          <a:lstStyle/>
          <a:p>
            <a:pPr marL="320675" indent="-320675" defTabSz="852488">
              <a:buFont typeface="Wingdings" pitchFamily="2" charset="2"/>
              <a:buChar char="n"/>
            </a:pPr>
            <a:endParaRPr lang="tr-TR" sz="2800"/>
          </a:p>
        </p:txBody>
      </p:sp>
      <p:sp>
        <p:nvSpPr>
          <p:cNvPr id="160782" name="Oval 14"/>
          <p:cNvSpPr>
            <a:spLocks noChangeArrowheads="1"/>
          </p:cNvSpPr>
          <p:nvPr/>
        </p:nvSpPr>
        <p:spPr bwMode="auto">
          <a:xfrm>
            <a:off x="5638800" y="2895600"/>
            <a:ext cx="2286000" cy="2133600"/>
          </a:xfrm>
          <a:prstGeom prst="ellipse">
            <a:avLst/>
          </a:prstGeom>
          <a:noFill/>
          <a:ln w="31750">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60783" name="Text Box 15"/>
          <p:cNvSpPr txBox="1">
            <a:spLocks noChangeArrowheads="1"/>
          </p:cNvSpPr>
          <p:nvPr/>
        </p:nvSpPr>
        <p:spPr bwMode="auto">
          <a:xfrm>
            <a:off x="1371600" y="2819400"/>
            <a:ext cx="31242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lang="en-US">
                <a:latin typeface="Tahoma" pitchFamily="34" charset="0"/>
              </a:rPr>
              <a:t>      a  b     c d </a:t>
            </a:r>
          </a:p>
          <a:p>
            <a:pPr>
              <a:spcBef>
                <a:spcPct val="50000"/>
              </a:spcBef>
              <a:buClrTx/>
              <a:buSzTx/>
              <a:buFontTx/>
              <a:buNone/>
            </a:pPr>
            <a:r>
              <a:rPr lang="en-US">
                <a:latin typeface="Tahoma" pitchFamily="34" charset="0"/>
              </a:rPr>
              <a:t>ef   gh i  jk l   m  n</a:t>
            </a:r>
          </a:p>
          <a:p>
            <a:pPr>
              <a:spcBef>
                <a:spcPct val="50000"/>
              </a:spcBef>
              <a:buClrTx/>
              <a:buSzTx/>
              <a:buFontTx/>
              <a:buNone/>
            </a:pPr>
            <a:r>
              <a:rPr lang="en-US">
                <a:latin typeface="Tahoma" pitchFamily="34" charset="0"/>
              </a:rPr>
              <a:t>  o  p q   rs  t  u v  w</a:t>
            </a:r>
          </a:p>
          <a:p>
            <a:pPr>
              <a:spcBef>
                <a:spcPct val="50000"/>
              </a:spcBef>
              <a:buClrTx/>
              <a:buSzTx/>
              <a:buFontTx/>
              <a:buNone/>
            </a:pPr>
            <a:r>
              <a:rPr lang="en-US">
                <a:latin typeface="Tahoma" pitchFamily="34" charset="0"/>
              </a:rPr>
              <a:t>      x   y      z</a:t>
            </a:r>
          </a:p>
          <a:p>
            <a:pPr>
              <a:spcBef>
                <a:spcPct val="50000"/>
              </a:spcBef>
              <a:buClrTx/>
              <a:buSzTx/>
              <a:buFontTx/>
              <a:buNone/>
            </a:pPr>
            <a:endParaRPr lang="en-US">
              <a:latin typeface="Tahoma" pitchFamily="34" charset="0"/>
            </a:endParaRPr>
          </a:p>
        </p:txBody>
      </p:sp>
      <p:sp>
        <p:nvSpPr>
          <p:cNvPr id="160784" name="Text Box 16"/>
          <p:cNvSpPr txBox="1">
            <a:spLocks noChangeArrowheads="1"/>
          </p:cNvSpPr>
          <p:nvPr/>
        </p:nvSpPr>
        <p:spPr bwMode="auto">
          <a:xfrm>
            <a:off x="1905000" y="1905000"/>
            <a:ext cx="2209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lang="en-US" sz="2800" b="1"/>
              <a:t>Population</a:t>
            </a:r>
          </a:p>
        </p:txBody>
      </p:sp>
      <p:sp>
        <p:nvSpPr>
          <p:cNvPr id="160785" name="Text Box 17"/>
          <p:cNvSpPr txBox="1">
            <a:spLocks noChangeArrowheads="1"/>
          </p:cNvSpPr>
          <p:nvPr/>
        </p:nvSpPr>
        <p:spPr bwMode="auto">
          <a:xfrm>
            <a:off x="6096000" y="1905000"/>
            <a:ext cx="198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lang="en-US" sz="2800" b="1">
                <a:solidFill>
                  <a:schemeClr val="folHlink"/>
                </a:solidFill>
              </a:rPr>
              <a:t>Sample</a:t>
            </a:r>
          </a:p>
        </p:txBody>
      </p:sp>
      <p:sp>
        <p:nvSpPr>
          <p:cNvPr id="160786" name="Text Box 18"/>
          <p:cNvSpPr txBox="1">
            <a:spLocks noChangeArrowheads="1"/>
          </p:cNvSpPr>
          <p:nvPr/>
        </p:nvSpPr>
        <p:spPr bwMode="auto">
          <a:xfrm>
            <a:off x="5715000" y="2895600"/>
            <a:ext cx="31242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lang="en-US">
                <a:latin typeface="Tahoma" pitchFamily="34" charset="0"/>
              </a:rPr>
              <a:t>       </a:t>
            </a:r>
            <a:r>
              <a:rPr lang="en-US">
                <a:solidFill>
                  <a:schemeClr val="folHlink"/>
                </a:solidFill>
                <a:latin typeface="Tahoma" pitchFamily="34" charset="0"/>
              </a:rPr>
              <a:t>b     c  </a:t>
            </a:r>
          </a:p>
          <a:p>
            <a:pPr>
              <a:spcBef>
                <a:spcPct val="50000"/>
              </a:spcBef>
              <a:buClrTx/>
              <a:buSzTx/>
              <a:buFontTx/>
              <a:buNone/>
            </a:pPr>
            <a:r>
              <a:rPr lang="en-US">
                <a:solidFill>
                  <a:schemeClr val="folHlink"/>
                </a:solidFill>
                <a:latin typeface="Tahoma" pitchFamily="34" charset="0"/>
              </a:rPr>
              <a:t>     g i         n</a:t>
            </a:r>
          </a:p>
          <a:p>
            <a:pPr>
              <a:spcBef>
                <a:spcPct val="50000"/>
              </a:spcBef>
              <a:buClrTx/>
              <a:buSzTx/>
              <a:buFontTx/>
              <a:buNone/>
            </a:pPr>
            <a:r>
              <a:rPr lang="en-US">
                <a:solidFill>
                  <a:schemeClr val="folHlink"/>
                </a:solidFill>
                <a:latin typeface="Tahoma" pitchFamily="34" charset="0"/>
              </a:rPr>
              <a:t>  o      r     u</a:t>
            </a:r>
          </a:p>
          <a:p>
            <a:pPr>
              <a:spcBef>
                <a:spcPct val="50000"/>
              </a:spcBef>
              <a:buClrTx/>
              <a:buSzTx/>
              <a:buFontTx/>
              <a:buNone/>
            </a:pPr>
            <a:r>
              <a:rPr lang="en-US">
                <a:solidFill>
                  <a:schemeClr val="folHlink"/>
                </a:solidFill>
                <a:latin typeface="Tahoma" pitchFamily="34" charset="0"/>
              </a:rPr>
              <a:t>         y</a:t>
            </a:r>
            <a:r>
              <a:rPr lang="en-US">
                <a:latin typeface="Tahoma" pitchFamily="34" charset="0"/>
              </a:rPr>
              <a:t>      </a:t>
            </a:r>
          </a:p>
          <a:p>
            <a:pPr>
              <a:spcBef>
                <a:spcPct val="50000"/>
              </a:spcBef>
              <a:buClrTx/>
              <a:buSzTx/>
              <a:buFontTx/>
              <a:buNone/>
            </a:pPr>
            <a:endParaRPr lang="en-US">
              <a:latin typeface="Tahoma" pitchFamily="34"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vs. Sample</a:t>
            </a:r>
            <a:endParaRPr lang="tr-TR" dirty="0"/>
          </a:p>
        </p:txBody>
      </p:sp>
      <p:sp>
        <p:nvSpPr>
          <p:cNvPr id="3" name="Content Placeholder 2"/>
          <p:cNvSpPr>
            <a:spLocks noGrp="1"/>
          </p:cNvSpPr>
          <p:nvPr>
            <p:ph idx="1"/>
          </p:nvPr>
        </p:nvSpPr>
        <p:spPr/>
        <p:txBody>
          <a:bodyPr/>
          <a:lstStyle/>
          <a:p>
            <a:r>
              <a:rPr lang="tr-TR" dirty="0" smtClean="0"/>
              <a:t>Parameter : </a:t>
            </a:r>
          </a:p>
          <a:p>
            <a:pPr lvl="1"/>
            <a:r>
              <a:rPr lang="tr-TR" dirty="0" smtClean="0"/>
              <a:t>Characteristic of the population</a:t>
            </a:r>
          </a:p>
          <a:p>
            <a:r>
              <a:rPr lang="tr-TR" dirty="0" smtClean="0"/>
              <a:t>Statistic:</a:t>
            </a:r>
          </a:p>
          <a:p>
            <a:pPr lvl="1"/>
            <a:r>
              <a:rPr lang="tr-TR" dirty="0" smtClean="0"/>
              <a:t>Characteristic of a sample</a:t>
            </a:r>
            <a:endParaRPr lang="tr-TR" dirty="0"/>
          </a:p>
        </p:txBody>
      </p:sp>
      <p:sp>
        <p:nvSpPr>
          <p:cNvPr id="4" name="Footer Placeholder 3"/>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11996234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A Course In Business Statistics, 4th © 2006 Prentice-Hall, Inc.</a:t>
            </a:r>
          </a:p>
        </p:txBody>
      </p:sp>
      <p:sp>
        <p:nvSpPr>
          <p:cNvPr id="161794" name="Rectangle 2"/>
          <p:cNvSpPr>
            <a:spLocks noGrp="1" noChangeArrowheads="1"/>
          </p:cNvSpPr>
          <p:nvPr>
            <p:ph type="title"/>
          </p:nvPr>
        </p:nvSpPr>
        <p:spPr>
          <a:xfrm>
            <a:off x="1600200" y="304800"/>
            <a:ext cx="6096000" cy="838200"/>
          </a:xfrm>
        </p:spPr>
        <p:txBody>
          <a:bodyPr/>
          <a:lstStyle/>
          <a:p>
            <a:pPr defTabSz="914400"/>
            <a:r>
              <a:rPr lang="en-US"/>
              <a:t>Why Sample?</a:t>
            </a:r>
          </a:p>
        </p:txBody>
      </p:sp>
      <p:sp>
        <p:nvSpPr>
          <p:cNvPr id="161795" name="Rectangle 3"/>
          <p:cNvSpPr>
            <a:spLocks noGrp="1" noChangeArrowheads="1"/>
          </p:cNvSpPr>
          <p:nvPr>
            <p:ph type="body" idx="1"/>
          </p:nvPr>
        </p:nvSpPr>
        <p:spPr>
          <a:xfrm>
            <a:off x="1143000" y="1524000"/>
            <a:ext cx="7696200" cy="4876800"/>
          </a:xfrm>
        </p:spPr>
        <p:txBody>
          <a:bodyPr/>
          <a:lstStyle/>
          <a:p>
            <a:pPr marL="342900" indent="-342900" defTabSz="914400">
              <a:spcBef>
                <a:spcPct val="75000"/>
              </a:spcBef>
            </a:pPr>
            <a:r>
              <a:rPr lang="en-US" dirty="0">
                <a:solidFill>
                  <a:schemeClr val="folHlink"/>
                </a:solidFill>
              </a:rPr>
              <a:t>Less time consuming</a:t>
            </a:r>
            <a:r>
              <a:rPr lang="en-US" dirty="0"/>
              <a:t> than a census</a:t>
            </a:r>
          </a:p>
          <a:p>
            <a:pPr marL="342900" indent="-342900" defTabSz="914400">
              <a:spcBef>
                <a:spcPct val="75000"/>
              </a:spcBef>
            </a:pPr>
            <a:r>
              <a:rPr lang="en-US" dirty="0">
                <a:solidFill>
                  <a:schemeClr val="folHlink"/>
                </a:solidFill>
              </a:rPr>
              <a:t>Less costly</a:t>
            </a:r>
            <a:r>
              <a:rPr lang="en-US" dirty="0"/>
              <a:t> to administer than a census</a:t>
            </a:r>
          </a:p>
          <a:p>
            <a:pPr marL="342900" indent="-342900" defTabSz="914400">
              <a:spcBef>
                <a:spcPct val="75000"/>
              </a:spcBef>
            </a:pPr>
            <a:r>
              <a:rPr lang="en-US" dirty="0"/>
              <a:t>It is possible to obtain statistical results of a sufficiently </a:t>
            </a:r>
            <a:r>
              <a:rPr lang="en-US" dirty="0">
                <a:solidFill>
                  <a:schemeClr val="folHlink"/>
                </a:solidFill>
              </a:rPr>
              <a:t>high precision</a:t>
            </a:r>
            <a:r>
              <a:rPr lang="en-US" dirty="0"/>
              <a:t> based on samples</a:t>
            </a:r>
            <a:r>
              <a:rPr lang="en-US" dirty="0" smtClean="0"/>
              <a:t>.</a:t>
            </a:r>
            <a:endParaRPr lang="tr-TR" dirty="0" smtClean="0"/>
          </a:p>
          <a:p>
            <a:pPr marL="342900" indent="-342900" defTabSz="914400">
              <a:spcBef>
                <a:spcPct val="75000"/>
              </a:spcBef>
            </a:pPr>
            <a:r>
              <a:rPr lang="tr-TR" dirty="0" smtClean="0"/>
              <a:t>A census may be </a:t>
            </a:r>
            <a:r>
              <a:rPr lang="tr-TR" dirty="0">
                <a:solidFill>
                  <a:schemeClr val="folHlink"/>
                </a:solidFill>
              </a:rPr>
              <a:t>destructive</a:t>
            </a:r>
            <a:r>
              <a:rPr lang="tr-TR" dirty="0" smtClean="0"/>
              <a:t> destroying all we produce or have.</a:t>
            </a:r>
          </a:p>
          <a:p>
            <a:pPr marL="342900" indent="-342900" defTabSz="914400">
              <a:spcBef>
                <a:spcPct val="75000"/>
              </a:spcBef>
            </a:pPr>
            <a:r>
              <a:rPr lang="tr-TR" dirty="0" smtClean="0"/>
              <a:t>Difficult to obtain and measure every item in a population: geographically distributed.</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1795">
                                            <p:txEl>
                                              <p:pRg st="0" end="0"/>
                                            </p:txEl>
                                          </p:spTgt>
                                        </p:tgtEl>
                                        <p:attrNameLst>
                                          <p:attrName>style.visibility</p:attrName>
                                        </p:attrNameLst>
                                      </p:cBhvr>
                                      <p:to>
                                        <p:strVal val="visible"/>
                                      </p:to>
                                    </p:set>
                                    <p:animEffect transition="in" filter="fade">
                                      <p:cBhvr>
                                        <p:cTn id="7" dur="500"/>
                                        <p:tgtEl>
                                          <p:spTgt spid="1617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1795">
                                            <p:txEl>
                                              <p:pRg st="1" end="1"/>
                                            </p:txEl>
                                          </p:spTgt>
                                        </p:tgtEl>
                                        <p:attrNameLst>
                                          <p:attrName>style.visibility</p:attrName>
                                        </p:attrNameLst>
                                      </p:cBhvr>
                                      <p:to>
                                        <p:strVal val="visible"/>
                                      </p:to>
                                    </p:set>
                                    <p:animEffect transition="in" filter="fade">
                                      <p:cBhvr>
                                        <p:cTn id="12" dur="500"/>
                                        <p:tgtEl>
                                          <p:spTgt spid="1617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1795">
                                            <p:txEl>
                                              <p:pRg st="2" end="2"/>
                                            </p:txEl>
                                          </p:spTgt>
                                        </p:tgtEl>
                                        <p:attrNameLst>
                                          <p:attrName>style.visibility</p:attrName>
                                        </p:attrNameLst>
                                      </p:cBhvr>
                                      <p:to>
                                        <p:strVal val="visible"/>
                                      </p:to>
                                    </p:set>
                                    <p:animEffect transition="in" filter="fade">
                                      <p:cBhvr>
                                        <p:cTn id="17" dur="500"/>
                                        <p:tgtEl>
                                          <p:spTgt spid="1617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1795">
                                            <p:txEl>
                                              <p:pRg st="3" end="3"/>
                                            </p:txEl>
                                          </p:spTgt>
                                        </p:tgtEl>
                                        <p:attrNameLst>
                                          <p:attrName>style.visibility</p:attrName>
                                        </p:attrNameLst>
                                      </p:cBhvr>
                                      <p:to>
                                        <p:strVal val="visible"/>
                                      </p:to>
                                    </p:set>
                                    <p:animEffect transition="in" filter="fade">
                                      <p:cBhvr>
                                        <p:cTn id="22" dur="500"/>
                                        <p:tgtEl>
                                          <p:spTgt spid="1617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1795">
                                            <p:txEl>
                                              <p:pRg st="4" end="4"/>
                                            </p:txEl>
                                          </p:spTgt>
                                        </p:tgtEl>
                                        <p:attrNameLst>
                                          <p:attrName>style.visibility</p:attrName>
                                        </p:attrNameLst>
                                      </p:cBhvr>
                                      <p:to>
                                        <p:strVal val="visible"/>
                                      </p:to>
                                    </p:set>
                                    <p:animEffect transition="in" filter="fade">
                                      <p:cBhvr>
                                        <p:cTn id="27" dur="500"/>
                                        <p:tgtEl>
                                          <p:spTgt spid="1617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the Aim of a Sample?</a:t>
            </a:r>
            <a:endParaRPr lang="tr-TR" dirty="0"/>
          </a:p>
        </p:txBody>
      </p:sp>
      <p:sp>
        <p:nvSpPr>
          <p:cNvPr id="3" name="Content Placeholder 2"/>
          <p:cNvSpPr>
            <a:spLocks noGrp="1"/>
          </p:cNvSpPr>
          <p:nvPr>
            <p:ph idx="1"/>
          </p:nvPr>
        </p:nvSpPr>
        <p:spPr/>
        <p:txBody>
          <a:bodyPr/>
          <a:lstStyle/>
          <a:p>
            <a:r>
              <a:rPr lang="tr-TR" dirty="0" smtClean="0"/>
              <a:t>Aim is to make statements based on a sample data that have some validity about the population at large.</a:t>
            </a:r>
          </a:p>
          <a:p>
            <a:endParaRPr lang="tr-TR" dirty="0"/>
          </a:p>
          <a:p>
            <a:r>
              <a:rPr lang="tr-TR" dirty="0" smtClean="0"/>
              <a:t>Therefore we need a sample that is REPRESENTATIVE of the population.</a:t>
            </a:r>
          </a:p>
          <a:p>
            <a:endParaRPr lang="tr-TR" dirty="0"/>
          </a:p>
          <a:p>
            <a:r>
              <a:rPr lang="tr-TR" dirty="0" smtClean="0"/>
              <a:t>HOW?</a:t>
            </a:r>
          </a:p>
          <a:p>
            <a:endParaRPr lang="tr-TR" dirty="0"/>
          </a:p>
        </p:txBody>
      </p:sp>
      <p:sp>
        <p:nvSpPr>
          <p:cNvPr id="4" name="Footer Placeholder 3"/>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385288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How Do We Sample?</a:t>
            </a:r>
            <a:endParaRPr lang="tr-TR" dirty="0"/>
          </a:p>
        </p:txBody>
      </p:sp>
      <p:sp>
        <p:nvSpPr>
          <p:cNvPr id="3" name="Content Placeholder 2"/>
          <p:cNvSpPr>
            <a:spLocks noGrp="1"/>
          </p:cNvSpPr>
          <p:nvPr>
            <p:ph idx="1"/>
          </p:nvPr>
        </p:nvSpPr>
        <p:spPr>
          <a:xfrm>
            <a:off x="762000" y="1600200"/>
            <a:ext cx="8001000" cy="4419600"/>
          </a:xfrm>
        </p:spPr>
        <p:txBody>
          <a:bodyPr/>
          <a:lstStyle/>
          <a:p>
            <a:r>
              <a:rPr lang="tr-TR" sz="3600" dirty="0" smtClean="0"/>
              <a:t>Sample design:</a:t>
            </a:r>
          </a:p>
          <a:p>
            <a:pPr lvl="1"/>
            <a:r>
              <a:rPr lang="tr-TR" sz="3600" dirty="0"/>
              <a:t>Methods of sampling </a:t>
            </a:r>
          </a:p>
          <a:p>
            <a:pPr lvl="2"/>
            <a:r>
              <a:rPr lang="tr-TR" sz="3600" dirty="0"/>
              <a:t>Random or</a:t>
            </a:r>
          </a:p>
          <a:p>
            <a:pPr lvl="2"/>
            <a:r>
              <a:rPr lang="tr-TR" sz="3600" dirty="0"/>
              <a:t>Non-random sampling methods</a:t>
            </a:r>
          </a:p>
          <a:p>
            <a:r>
              <a:rPr lang="tr-TR" sz="3600" dirty="0" smtClean="0"/>
              <a:t>In order to be REPRESENTATIVE, the sample selection process should be based on RANDOMNESS </a:t>
            </a:r>
          </a:p>
        </p:txBody>
      </p:sp>
      <p:sp>
        <p:nvSpPr>
          <p:cNvPr id="4" name="Footer Placeholder 3"/>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233519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How many do we sample?</a:t>
            </a:r>
            <a:endParaRPr lang="tr-TR" dirty="0"/>
          </a:p>
        </p:txBody>
      </p:sp>
      <p:sp>
        <p:nvSpPr>
          <p:cNvPr id="3" name="Content Placeholder 2"/>
          <p:cNvSpPr>
            <a:spLocks noGrp="1"/>
          </p:cNvSpPr>
          <p:nvPr>
            <p:ph idx="1"/>
          </p:nvPr>
        </p:nvSpPr>
        <p:spPr/>
        <p:txBody>
          <a:bodyPr/>
          <a:lstStyle/>
          <a:p>
            <a:r>
              <a:rPr lang="en-US" dirty="0"/>
              <a:t>To determine the size for a planned sample, importance should be </a:t>
            </a:r>
            <a:r>
              <a:rPr lang="en-US" dirty="0" smtClean="0"/>
              <a:t>given</a:t>
            </a:r>
            <a:r>
              <a:rPr lang="tr-TR" dirty="0" smtClean="0"/>
              <a:t> </a:t>
            </a:r>
            <a:r>
              <a:rPr lang="en-US" dirty="0" smtClean="0"/>
              <a:t>to the</a:t>
            </a:r>
            <a:endParaRPr lang="tr-TR" dirty="0" smtClean="0"/>
          </a:p>
          <a:p>
            <a:pPr lvl="1"/>
            <a:r>
              <a:rPr lang="en-US" dirty="0" smtClean="0"/>
              <a:t>required </a:t>
            </a:r>
            <a:r>
              <a:rPr lang="en-US" dirty="0"/>
              <a:t>precision, </a:t>
            </a:r>
            <a:endParaRPr lang="tr-TR" dirty="0" smtClean="0"/>
          </a:p>
          <a:p>
            <a:pPr lvl="1"/>
            <a:r>
              <a:rPr lang="en-US" dirty="0" smtClean="0"/>
              <a:t>error </a:t>
            </a:r>
            <a:r>
              <a:rPr lang="en-US" dirty="0"/>
              <a:t>of estimation, </a:t>
            </a:r>
            <a:endParaRPr lang="tr-TR" dirty="0" smtClean="0"/>
          </a:p>
          <a:p>
            <a:pPr lvl="1"/>
            <a:r>
              <a:rPr lang="en-US" dirty="0" smtClean="0"/>
              <a:t>costs </a:t>
            </a:r>
            <a:r>
              <a:rPr lang="en-US" dirty="0"/>
              <a:t>of sampling, </a:t>
            </a:r>
            <a:endParaRPr lang="tr-TR" dirty="0" smtClean="0"/>
          </a:p>
          <a:p>
            <a:pPr lvl="1"/>
            <a:r>
              <a:rPr lang="en-US" dirty="0" smtClean="0"/>
              <a:t>the </a:t>
            </a:r>
            <a:r>
              <a:rPr lang="en-US" dirty="0"/>
              <a:t>financial resources as well as </a:t>
            </a:r>
            <a:endParaRPr lang="tr-TR" dirty="0" smtClean="0"/>
          </a:p>
          <a:p>
            <a:pPr lvl="1"/>
            <a:r>
              <a:rPr lang="en-US" dirty="0" smtClean="0"/>
              <a:t>the </a:t>
            </a:r>
            <a:r>
              <a:rPr lang="en-US" dirty="0"/>
              <a:t>time available for the survey.</a:t>
            </a:r>
            <a:endParaRPr lang="tr-TR" dirty="0"/>
          </a:p>
        </p:txBody>
      </p:sp>
    </p:spTree>
    <p:extLst>
      <p:ext uri="{BB962C8B-B14F-4D97-AF65-F5344CB8AC3E}">
        <p14:creationId xmlns:p14="http://schemas.microsoft.com/office/powerpoint/2010/main" val="18400131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4"/>
          <p:cNvSpPr>
            <a:spLocks noGrp="1"/>
          </p:cNvSpPr>
          <p:nvPr>
            <p:ph type="ftr" sz="quarter" idx="11"/>
          </p:nvPr>
        </p:nvSpPr>
        <p:spPr/>
        <p:txBody>
          <a:bodyPr/>
          <a:lstStyle/>
          <a:p>
            <a:r>
              <a:rPr lang="en-US"/>
              <a:t>A Course In Business Statistics, 4th © 2006 Prentice-Hall, Inc.</a:t>
            </a:r>
          </a:p>
        </p:txBody>
      </p:sp>
      <p:sp>
        <p:nvSpPr>
          <p:cNvPr id="142347" name="Line 11"/>
          <p:cNvSpPr>
            <a:spLocks noChangeShapeType="1"/>
          </p:cNvSpPr>
          <p:nvPr/>
        </p:nvSpPr>
        <p:spPr bwMode="auto">
          <a:xfrm>
            <a:off x="4419600" y="2286000"/>
            <a:ext cx="0" cy="533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42360" name="Line 24"/>
          <p:cNvSpPr>
            <a:spLocks noChangeShapeType="1"/>
          </p:cNvSpPr>
          <p:nvPr/>
        </p:nvSpPr>
        <p:spPr bwMode="auto">
          <a:xfrm>
            <a:off x="8382000" y="3733800"/>
            <a:ext cx="0" cy="15335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42356" name="Line 20"/>
          <p:cNvSpPr>
            <a:spLocks noChangeShapeType="1"/>
          </p:cNvSpPr>
          <p:nvPr/>
        </p:nvSpPr>
        <p:spPr bwMode="auto">
          <a:xfrm>
            <a:off x="6172200" y="3733800"/>
            <a:ext cx="0" cy="1905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42338" name="Rectangle 2"/>
          <p:cNvSpPr>
            <a:spLocks noGrp="1" noChangeArrowheads="1"/>
          </p:cNvSpPr>
          <p:nvPr>
            <p:ph type="title"/>
          </p:nvPr>
        </p:nvSpPr>
        <p:spPr/>
        <p:txBody>
          <a:bodyPr/>
          <a:lstStyle/>
          <a:p>
            <a:r>
              <a:rPr lang="en-US"/>
              <a:t>Sampling Techniques</a:t>
            </a:r>
          </a:p>
        </p:txBody>
      </p:sp>
      <p:sp>
        <p:nvSpPr>
          <p:cNvPr id="142339" name="Line 3"/>
          <p:cNvSpPr>
            <a:spLocks noChangeShapeType="1"/>
          </p:cNvSpPr>
          <p:nvPr/>
        </p:nvSpPr>
        <p:spPr bwMode="auto">
          <a:xfrm>
            <a:off x="1143000" y="4114800"/>
            <a:ext cx="0" cy="533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42340" name="Line 4"/>
          <p:cNvSpPr>
            <a:spLocks noChangeShapeType="1"/>
          </p:cNvSpPr>
          <p:nvPr/>
        </p:nvSpPr>
        <p:spPr bwMode="auto">
          <a:xfrm>
            <a:off x="7162800" y="3733800"/>
            <a:ext cx="0" cy="850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42341" name="Line 5"/>
          <p:cNvSpPr>
            <a:spLocks noChangeShapeType="1"/>
          </p:cNvSpPr>
          <p:nvPr/>
        </p:nvSpPr>
        <p:spPr bwMode="auto">
          <a:xfrm>
            <a:off x="5410200" y="3733800"/>
            <a:ext cx="0" cy="609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42343" name="Line 7"/>
          <p:cNvSpPr>
            <a:spLocks noChangeShapeType="1"/>
          </p:cNvSpPr>
          <p:nvPr/>
        </p:nvSpPr>
        <p:spPr bwMode="auto">
          <a:xfrm>
            <a:off x="2743200" y="4114800"/>
            <a:ext cx="0" cy="1219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42344" name="Rectangle 8"/>
          <p:cNvSpPr>
            <a:spLocks noChangeArrowheads="1"/>
          </p:cNvSpPr>
          <p:nvPr/>
        </p:nvSpPr>
        <p:spPr bwMode="auto">
          <a:xfrm>
            <a:off x="1752600" y="5334000"/>
            <a:ext cx="1979613" cy="454025"/>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pPr algn="ctr" eaLnBrk="0" hangingPunct="0">
              <a:spcBef>
                <a:spcPct val="0"/>
              </a:spcBef>
              <a:buClrTx/>
              <a:buSzTx/>
              <a:buFontTx/>
              <a:buNone/>
            </a:pPr>
            <a:r>
              <a:rPr lang="en-US" b="1">
                <a:solidFill>
                  <a:srgbClr val="000066"/>
                </a:solidFill>
              </a:rPr>
              <a:t>Convenience</a:t>
            </a:r>
          </a:p>
        </p:txBody>
      </p:sp>
      <p:sp>
        <p:nvSpPr>
          <p:cNvPr id="142345" name="Rectangle 9"/>
          <p:cNvSpPr>
            <a:spLocks noChangeArrowheads="1"/>
          </p:cNvSpPr>
          <p:nvPr/>
        </p:nvSpPr>
        <p:spPr bwMode="auto">
          <a:xfrm>
            <a:off x="609600" y="1828800"/>
            <a:ext cx="80200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42346" name="Rectangle 10"/>
          <p:cNvSpPr>
            <a:spLocks noChangeArrowheads="1"/>
          </p:cNvSpPr>
          <p:nvPr/>
        </p:nvSpPr>
        <p:spPr bwMode="auto">
          <a:xfrm>
            <a:off x="3657600" y="1828800"/>
            <a:ext cx="1600200" cy="466725"/>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buClrTx/>
              <a:buSzTx/>
              <a:buFontTx/>
              <a:buNone/>
            </a:pPr>
            <a:r>
              <a:rPr lang="en-US" b="1">
                <a:solidFill>
                  <a:srgbClr val="000066"/>
                </a:solidFill>
              </a:rPr>
              <a:t>Samples</a:t>
            </a:r>
          </a:p>
        </p:txBody>
      </p:sp>
      <p:sp>
        <p:nvSpPr>
          <p:cNvPr id="142348" name="Line 12"/>
          <p:cNvSpPr>
            <a:spLocks noChangeShapeType="1"/>
          </p:cNvSpPr>
          <p:nvPr/>
        </p:nvSpPr>
        <p:spPr bwMode="auto">
          <a:xfrm>
            <a:off x="1905000" y="2819400"/>
            <a:ext cx="5410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42349" name="Line 13"/>
          <p:cNvSpPr>
            <a:spLocks noChangeShapeType="1"/>
          </p:cNvSpPr>
          <p:nvPr/>
        </p:nvSpPr>
        <p:spPr bwMode="auto">
          <a:xfrm>
            <a:off x="1905000" y="2819400"/>
            <a:ext cx="0" cy="609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42350" name="Rectangle 14"/>
          <p:cNvSpPr>
            <a:spLocks noChangeArrowheads="1"/>
          </p:cNvSpPr>
          <p:nvPr/>
        </p:nvSpPr>
        <p:spPr bwMode="auto">
          <a:xfrm>
            <a:off x="609600" y="3429000"/>
            <a:ext cx="3124200" cy="976165"/>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lnSpc>
                <a:spcPct val="80000"/>
              </a:lnSpc>
              <a:spcBef>
                <a:spcPct val="50000"/>
              </a:spcBef>
              <a:buClrTx/>
              <a:buSzTx/>
              <a:buFontTx/>
              <a:buNone/>
            </a:pPr>
            <a:r>
              <a:rPr lang="en-US" b="1" dirty="0" smtClean="0">
                <a:solidFill>
                  <a:srgbClr val="000066"/>
                </a:solidFill>
              </a:rPr>
              <a:t>Non-Probability</a:t>
            </a:r>
            <a:r>
              <a:rPr lang="tr-TR" b="1" dirty="0" smtClean="0">
                <a:solidFill>
                  <a:srgbClr val="000066"/>
                </a:solidFill>
              </a:rPr>
              <a:t> (non-random)</a:t>
            </a:r>
            <a:r>
              <a:rPr lang="en-US" b="1" dirty="0" smtClean="0">
                <a:solidFill>
                  <a:srgbClr val="000066"/>
                </a:solidFill>
              </a:rPr>
              <a:t> </a:t>
            </a:r>
            <a:r>
              <a:rPr lang="en-US" b="1" dirty="0">
                <a:solidFill>
                  <a:srgbClr val="000066"/>
                </a:solidFill>
              </a:rPr>
              <a:t>Samples</a:t>
            </a:r>
          </a:p>
        </p:txBody>
      </p:sp>
      <p:sp>
        <p:nvSpPr>
          <p:cNvPr id="142351" name="Rectangle 15"/>
          <p:cNvSpPr>
            <a:spLocks noChangeArrowheads="1"/>
          </p:cNvSpPr>
          <p:nvPr/>
        </p:nvSpPr>
        <p:spPr bwMode="auto">
          <a:xfrm>
            <a:off x="381000" y="4648200"/>
            <a:ext cx="1828800" cy="466725"/>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buClrTx/>
              <a:buSzTx/>
              <a:buFontTx/>
              <a:buNone/>
            </a:pPr>
            <a:r>
              <a:rPr lang="en-US" b="1">
                <a:solidFill>
                  <a:srgbClr val="000066"/>
                </a:solidFill>
              </a:rPr>
              <a:t>Judgement</a:t>
            </a:r>
          </a:p>
        </p:txBody>
      </p:sp>
      <p:sp>
        <p:nvSpPr>
          <p:cNvPr id="142353" name="Line 17"/>
          <p:cNvSpPr>
            <a:spLocks noChangeShapeType="1"/>
          </p:cNvSpPr>
          <p:nvPr/>
        </p:nvSpPr>
        <p:spPr bwMode="auto">
          <a:xfrm>
            <a:off x="7315200" y="2819400"/>
            <a:ext cx="0" cy="533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42354" name="Rectangle 18"/>
          <p:cNvSpPr>
            <a:spLocks noChangeArrowheads="1"/>
          </p:cNvSpPr>
          <p:nvPr/>
        </p:nvSpPr>
        <p:spPr bwMode="auto">
          <a:xfrm>
            <a:off x="5181600" y="3352800"/>
            <a:ext cx="3352800" cy="828432"/>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buClrTx/>
              <a:buSzTx/>
              <a:buFontTx/>
              <a:buNone/>
            </a:pPr>
            <a:r>
              <a:rPr lang="en-US" b="1" dirty="0">
                <a:solidFill>
                  <a:srgbClr val="000066"/>
                </a:solidFill>
              </a:rPr>
              <a:t>Probability </a:t>
            </a:r>
            <a:r>
              <a:rPr lang="tr-TR" b="1" dirty="0" smtClean="0">
                <a:solidFill>
                  <a:srgbClr val="000066"/>
                </a:solidFill>
              </a:rPr>
              <a:t>(random) </a:t>
            </a:r>
            <a:r>
              <a:rPr lang="en-US" b="1" dirty="0" smtClean="0">
                <a:solidFill>
                  <a:srgbClr val="000066"/>
                </a:solidFill>
              </a:rPr>
              <a:t>Samples</a:t>
            </a:r>
            <a:endParaRPr lang="en-US" b="1" dirty="0">
              <a:solidFill>
                <a:srgbClr val="000066"/>
              </a:solidFill>
            </a:endParaRPr>
          </a:p>
        </p:txBody>
      </p:sp>
      <p:sp>
        <p:nvSpPr>
          <p:cNvPr id="142355" name="Rectangle 19"/>
          <p:cNvSpPr>
            <a:spLocks noChangeArrowheads="1"/>
          </p:cNvSpPr>
          <p:nvPr/>
        </p:nvSpPr>
        <p:spPr bwMode="auto">
          <a:xfrm>
            <a:off x="4495800" y="4343400"/>
            <a:ext cx="1524000" cy="758825"/>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lnSpc>
                <a:spcPct val="80000"/>
              </a:lnSpc>
              <a:spcBef>
                <a:spcPct val="50000"/>
              </a:spcBef>
              <a:buClrTx/>
              <a:buSzTx/>
              <a:buFontTx/>
              <a:buNone/>
            </a:pPr>
            <a:r>
              <a:rPr lang="en-US" b="1">
                <a:solidFill>
                  <a:srgbClr val="000066"/>
                </a:solidFill>
              </a:rPr>
              <a:t>Simple </a:t>
            </a:r>
          </a:p>
          <a:p>
            <a:pPr eaLnBrk="0" hangingPunct="0">
              <a:lnSpc>
                <a:spcPct val="50000"/>
              </a:lnSpc>
              <a:spcBef>
                <a:spcPct val="50000"/>
              </a:spcBef>
              <a:buClrTx/>
              <a:buSzTx/>
              <a:buFontTx/>
              <a:buNone/>
            </a:pPr>
            <a:r>
              <a:rPr lang="en-US" b="1">
                <a:solidFill>
                  <a:srgbClr val="000066"/>
                </a:solidFill>
              </a:rPr>
              <a:t>Random</a:t>
            </a:r>
          </a:p>
        </p:txBody>
      </p:sp>
      <p:sp>
        <p:nvSpPr>
          <p:cNvPr id="142357" name="Rectangle 21"/>
          <p:cNvSpPr>
            <a:spLocks noChangeArrowheads="1"/>
          </p:cNvSpPr>
          <p:nvPr/>
        </p:nvSpPr>
        <p:spPr bwMode="auto">
          <a:xfrm>
            <a:off x="6400800" y="4419600"/>
            <a:ext cx="1828800" cy="466725"/>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buClrTx/>
              <a:buSzTx/>
              <a:buFontTx/>
              <a:buNone/>
            </a:pPr>
            <a:r>
              <a:rPr lang="en-US" b="1">
                <a:solidFill>
                  <a:srgbClr val="000066"/>
                </a:solidFill>
              </a:rPr>
              <a:t>Systematic</a:t>
            </a:r>
          </a:p>
        </p:txBody>
      </p:sp>
      <p:sp>
        <p:nvSpPr>
          <p:cNvPr id="142358" name="Rectangle 22"/>
          <p:cNvSpPr>
            <a:spLocks noChangeArrowheads="1"/>
          </p:cNvSpPr>
          <p:nvPr/>
        </p:nvSpPr>
        <p:spPr bwMode="auto">
          <a:xfrm>
            <a:off x="5486400" y="5486400"/>
            <a:ext cx="1524000" cy="466725"/>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buClrTx/>
              <a:buSzTx/>
              <a:buFontTx/>
              <a:buNone/>
            </a:pPr>
            <a:r>
              <a:rPr lang="en-US" b="1">
                <a:solidFill>
                  <a:srgbClr val="000066"/>
                </a:solidFill>
              </a:rPr>
              <a:t>Stratified</a:t>
            </a:r>
          </a:p>
        </p:txBody>
      </p:sp>
      <p:sp>
        <p:nvSpPr>
          <p:cNvPr id="142359" name="Rectangle 23"/>
          <p:cNvSpPr>
            <a:spLocks noChangeArrowheads="1"/>
          </p:cNvSpPr>
          <p:nvPr/>
        </p:nvSpPr>
        <p:spPr bwMode="auto">
          <a:xfrm>
            <a:off x="7620000" y="5257800"/>
            <a:ext cx="1295400" cy="466725"/>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buClrTx/>
              <a:buSzTx/>
              <a:buFontTx/>
              <a:buNone/>
            </a:pPr>
            <a:r>
              <a:rPr lang="en-US" b="1">
                <a:solidFill>
                  <a:srgbClr val="000066"/>
                </a:solidFill>
              </a:rPr>
              <a:t>Cluster</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Random Sample</a:t>
            </a:r>
            <a:endParaRPr lang="tr-TR" dirty="0"/>
          </a:p>
        </p:txBody>
      </p:sp>
      <p:sp>
        <p:nvSpPr>
          <p:cNvPr id="3" name="Content Placeholder 2"/>
          <p:cNvSpPr>
            <a:spLocks noGrp="1"/>
          </p:cNvSpPr>
          <p:nvPr>
            <p:ph idx="1"/>
          </p:nvPr>
        </p:nvSpPr>
        <p:spPr/>
        <p:txBody>
          <a:bodyPr/>
          <a:lstStyle/>
          <a:p>
            <a:r>
              <a:rPr lang="tr-TR" dirty="0" smtClean="0"/>
              <a:t>A random sample allows us to make estimates about the larger population based on what we learn from the subset (sample)</a:t>
            </a:r>
          </a:p>
          <a:p>
            <a:r>
              <a:rPr lang="tr-TR" dirty="0" smtClean="0"/>
              <a:t>Advantages</a:t>
            </a:r>
          </a:p>
          <a:p>
            <a:pPr lvl="1"/>
            <a:r>
              <a:rPr lang="tr-TR" dirty="0" smtClean="0"/>
              <a:t>Eliminates selection bias</a:t>
            </a:r>
          </a:p>
          <a:p>
            <a:pPr lvl="1"/>
            <a:r>
              <a:rPr lang="tr-TR" dirty="0" smtClean="0"/>
              <a:t>Able to generalize to the population</a:t>
            </a:r>
          </a:p>
          <a:p>
            <a:pPr lvl="1"/>
            <a:r>
              <a:rPr lang="tr-TR" dirty="0" smtClean="0"/>
              <a:t>Cost-effective</a:t>
            </a:r>
            <a:endParaRPr lang="tr-TR" dirty="0"/>
          </a:p>
        </p:txBody>
      </p:sp>
      <p:sp>
        <p:nvSpPr>
          <p:cNvPr id="4" name="Footer Placeholder 3"/>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371599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4"/>
          <p:cNvSpPr>
            <a:spLocks noGrp="1"/>
          </p:cNvSpPr>
          <p:nvPr>
            <p:ph type="ftr" sz="quarter" idx="11"/>
          </p:nvPr>
        </p:nvSpPr>
        <p:spPr/>
        <p:txBody>
          <a:bodyPr/>
          <a:lstStyle/>
          <a:p>
            <a:r>
              <a:rPr lang="en-US"/>
              <a:t>A Course In Business Statistics, 4th © 2006 Prentice-Hall, Inc.</a:t>
            </a:r>
          </a:p>
        </p:txBody>
      </p:sp>
      <p:sp>
        <p:nvSpPr>
          <p:cNvPr id="143362" name="Rectangle 2"/>
          <p:cNvSpPr>
            <a:spLocks noGrp="1" noChangeArrowheads="1"/>
          </p:cNvSpPr>
          <p:nvPr>
            <p:ph type="title"/>
          </p:nvPr>
        </p:nvSpPr>
        <p:spPr/>
        <p:txBody>
          <a:bodyPr/>
          <a:lstStyle/>
          <a:p>
            <a:r>
              <a:rPr lang="tr-TR" dirty="0" smtClean="0"/>
              <a:t>Types of Random </a:t>
            </a:r>
            <a:r>
              <a:rPr lang="en-US" dirty="0" smtClean="0"/>
              <a:t>Sampling</a:t>
            </a:r>
            <a:endParaRPr lang="en-US" dirty="0"/>
          </a:p>
        </p:txBody>
      </p:sp>
      <p:sp>
        <p:nvSpPr>
          <p:cNvPr id="143363" name="Rectangle 3"/>
          <p:cNvSpPr>
            <a:spLocks noGrp="1" noChangeArrowheads="1"/>
          </p:cNvSpPr>
          <p:nvPr>
            <p:ph type="body" idx="1"/>
          </p:nvPr>
        </p:nvSpPr>
        <p:spPr/>
        <p:txBody>
          <a:bodyPr/>
          <a:lstStyle/>
          <a:p>
            <a:pPr>
              <a:lnSpc>
                <a:spcPct val="110000"/>
              </a:lnSpc>
            </a:pPr>
            <a:r>
              <a:rPr lang="en-US"/>
              <a:t>Items of the sample are chosen based on known or calculable probabilities</a:t>
            </a:r>
          </a:p>
        </p:txBody>
      </p:sp>
      <p:sp>
        <p:nvSpPr>
          <p:cNvPr id="143364" name="Line 4"/>
          <p:cNvSpPr>
            <a:spLocks noChangeShapeType="1"/>
          </p:cNvSpPr>
          <p:nvPr/>
        </p:nvSpPr>
        <p:spPr bwMode="auto">
          <a:xfrm>
            <a:off x="1600200" y="43434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43365" name="Line 5"/>
          <p:cNvSpPr>
            <a:spLocks noChangeShapeType="1"/>
          </p:cNvSpPr>
          <p:nvPr/>
        </p:nvSpPr>
        <p:spPr bwMode="auto">
          <a:xfrm>
            <a:off x="8001000" y="4343400"/>
            <a:ext cx="0" cy="609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43366" name="Line 6"/>
          <p:cNvSpPr>
            <a:spLocks noChangeShapeType="1"/>
          </p:cNvSpPr>
          <p:nvPr/>
        </p:nvSpPr>
        <p:spPr bwMode="auto">
          <a:xfrm>
            <a:off x="4724400" y="3581400"/>
            <a:ext cx="0" cy="7588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43367" name="Line 7"/>
          <p:cNvSpPr>
            <a:spLocks noChangeShapeType="1"/>
          </p:cNvSpPr>
          <p:nvPr/>
        </p:nvSpPr>
        <p:spPr bwMode="auto">
          <a:xfrm>
            <a:off x="1600200" y="4343400"/>
            <a:ext cx="6400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43368" name="Rectangle 8"/>
          <p:cNvSpPr>
            <a:spLocks noChangeArrowheads="1"/>
          </p:cNvSpPr>
          <p:nvPr/>
        </p:nvSpPr>
        <p:spPr bwMode="auto">
          <a:xfrm>
            <a:off x="2819400" y="3048000"/>
            <a:ext cx="3886200" cy="951543"/>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eaLnBrk="0" hangingPunct="0">
              <a:spcBef>
                <a:spcPct val="50000"/>
              </a:spcBef>
              <a:buClrTx/>
              <a:buSzTx/>
              <a:buFontTx/>
              <a:buNone/>
            </a:pPr>
            <a:r>
              <a:rPr lang="en-US" sz="2800" b="1" dirty="0" smtClean="0">
                <a:solidFill>
                  <a:srgbClr val="000066"/>
                </a:solidFill>
              </a:rPr>
              <a:t>Probability</a:t>
            </a:r>
            <a:r>
              <a:rPr lang="tr-TR" sz="2800" b="1" dirty="0" smtClean="0">
                <a:solidFill>
                  <a:srgbClr val="000066"/>
                </a:solidFill>
              </a:rPr>
              <a:t> (random)</a:t>
            </a:r>
            <a:r>
              <a:rPr lang="en-US" sz="2800" b="1" dirty="0" smtClean="0">
                <a:solidFill>
                  <a:srgbClr val="000066"/>
                </a:solidFill>
              </a:rPr>
              <a:t> </a:t>
            </a:r>
            <a:r>
              <a:rPr lang="en-US" sz="2800" b="1" dirty="0">
                <a:solidFill>
                  <a:srgbClr val="000066"/>
                </a:solidFill>
              </a:rPr>
              <a:t>Samples</a:t>
            </a:r>
          </a:p>
        </p:txBody>
      </p:sp>
      <p:sp>
        <p:nvSpPr>
          <p:cNvPr id="143369" name="Rectangle 9"/>
          <p:cNvSpPr>
            <a:spLocks noChangeArrowheads="1"/>
          </p:cNvSpPr>
          <p:nvPr/>
        </p:nvSpPr>
        <p:spPr bwMode="auto">
          <a:xfrm>
            <a:off x="1143000" y="4800600"/>
            <a:ext cx="1371600" cy="742950"/>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lnSpc>
                <a:spcPct val="80000"/>
              </a:lnSpc>
              <a:spcBef>
                <a:spcPct val="50000"/>
              </a:spcBef>
              <a:buClrTx/>
              <a:buSzTx/>
              <a:buFontTx/>
              <a:buNone/>
            </a:pPr>
            <a:r>
              <a:rPr lang="en-US" sz="2000" b="1">
                <a:solidFill>
                  <a:srgbClr val="000066"/>
                </a:solidFill>
              </a:rPr>
              <a:t>Simple </a:t>
            </a:r>
          </a:p>
          <a:p>
            <a:pPr algn="ctr" eaLnBrk="0" hangingPunct="0">
              <a:lnSpc>
                <a:spcPct val="80000"/>
              </a:lnSpc>
              <a:spcBef>
                <a:spcPct val="50000"/>
              </a:spcBef>
              <a:buClrTx/>
              <a:buSzTx/>
              <a:buFontTx/>
              <a:buNone/>
            </a:pPr>
            <a:r>
              <a:rPr lang="en-US" sz="2000" b="1">
                <a:solidFill>
                  <a:srgbClr val="000066"/>
                </a:solidFill>
              </a:rPr>
              <a:t>Random</a:t>
            </a:r>
          </a:p>
        </p:txBody>
      </p:sp>
      <p:sp>
        <p:nvSpPr>
          <p:cNvPr id="143370" name="Line 10"/>
          <p:cNvSpPr>
            <a:spLocks noChangeShapeType="1"/>
          </p:cNvSpPr>
          <p:nvPr/>
        </p:nvSpPr>
        <p:spPr bwMode="auto">
          <a:xfrm>
            <a:off x="6096000" y="4343400"/>
            <a:ext cx="0" cy="533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43371" name="Rectangle 11"/>
          <p:cNvSpPr>
            <a:spLocks noChangeArrowheads="1"/>
          </p:cNvSpPr>
          <p:nvPr/>
        </p:nvSpPr>
        <p:spPr bwMode="auto">
          <a:xfrm>
            <a:off x="5181600" y="4800600"/>
            <a:ext cx="1676400" cy="406400"/>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buClrTx/>
              <a:buSzTx/>
              <a:buFontTx/>
              <a:buNone/>
            </a:pPr>
            <a:r>
              <a:rPr lang="en-US" sz="2000" b="1">
                <a:solidFill>
                  <a:srgbClr val="000066"/>
                </a:solidFill>
              </a:rPr>
              <a:t>Systematic</a:t>
            </a:r>
          </a:p>
        </p:txBody>
      </p:sp>
      <p:sp>
        <p:nvSpPr>
          <p:cNvPr id="143372" name="Line 12"/>
          <p:cNvSpPr>
            <a:spLocks noChangeShapeType="1"/>
          </p:cNvSpPr>
          <p:nvPr/>
        </p:nvSpPr>
        <p:spPr bwMode="auto">
          <a:xfrm>
            <a:off x="3810000" y="4343400"/>
            <a:ext cx="0" cy="533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43373" name="Rectangle 13"/>
          <p:cNvSpPr>
            <a:spLocks noChangeArrowheads="1"/>
          </p:cNvSpPr>
          <p:nvPr/>
        </p:nvSpPr>
        <p:spPr bwMode="auto">
          <a:xfrm>
            <a:off x="3048000" y="4800600"/>
            <a:ext cx="1447800" cy="406400"/>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buClrTx/>
              <a:buSzTx/>
              <a:buFontTx/>
              <a:buNone/>
            </a:pPr>
            <a:r>
              <a:rPr lang="en-US" sz="2000" b="1">
                <a:solidFill>
                  <a:srgbClr val="000066"/>
                </a:solidFill>
              </a:rPr>
              <a:t>Stratified</a:t>
            </a:r>
          </a:p>
        </p:txBody>
      </p:sp>
      <p:sp>
        <p:nvSpPr>
          <p:cNvPr id="143374" name="Rectangle 14"/>
          <p:cNvSpPr>
            <a:spLocks noChangeArrowheads="1"/>
          </p:cNvSpPr>
          <p:nvPr/>
        </p:nvSpPr>
        <p:spPr bwMode="auto">
          <a:xfrm>
            <a:off x="7391400" y="4800600"/>
            <a:ext cx="1219200" cy="406400"/>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50000"/>
              </a:spcBef>
              <a:buClrTx/>
              <a:buSzTx/>
              <a:buFontTx/>
              <a:buNone/>
            </a:pPr>
            <a:r>
              <a:rPr lang="en-US" sz="2000" b="1">
                <a:solidFill>
                  <a:srgbClr val="000066"/>
                </a:solidFill>
              </a:rPr>
              <a:t>Cluster</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Assessment Criteria and Textbook</a:t>
            </a:r>
            <a:endParaRPr lang="tr-TR" dirty="0"/>
          </a:p>
        </p:txBody>
      </p:sp>
      <p:sp>
        <p:nvSpPr>
          <p:cNvPr id="3" name="Content Placeholder 2"/>
          <p:cNvSpPr>
            <a:spLocks noGrp="1"/>
          </p:cNvSpPr>
          <p:nvPr>
            <p:ph idx="1"/>
          </p:nvPr>
        </p:nvSpPr>
        <p:spPr>
          <a:xfrm>
            <a:off x="762000" y="1447800"/>
            <a:ext cx="8077200" cy="4876800"/>
          </a:xfrm>
        </p:spPr>
        <p:txBody>
          <a:bodyPr/>
          <a:lstStyle/>
          <a:p>
            <a:r>
              <a:rPr lang="pt-BR" sz="2200" dirty="0">
                <a:latin typeface="Garamond" pitchFamily="18" charset="0"/>
              </a:rPr>
              <a:t>Midterm Exam : %40 Final Exam : %</a:t>
            </a:r>
            <a:r>
              <a:rPr lang="pt-BR" sz="2200" dirty="0" smtClean="0">
                <a:latin typeface="Garamond" pitchFamily="18" charset="0"/>
              </a:rPr>
              <a:t>60</a:t>
            </a:r>
            <a:endParaRPr lang="tr-TR" sz="2200" dirty="0" smtClean="0">
              <a:latin typeface="Garamond" pitchFamily="18" charset="0"/>
            </a:endParaRPr>
          </a:p>
          <a:p>
            <a:r>
              <a:rPr lang="en-US" sz="2200" b="1" dirty="0"/>
              <a:t>Textbook and Resources :</a:t>
            </a:r>
          </a:p>
          <a:p>
            <a:r>
              <a:rPr lang="en-US" sz="2200" dirty="0"/>
              <a:t>David F. </a:t>
            </a:r>
            <a:r>
              <a:rPr lang="en-US" sz="2200" dirty="0" err="1"/>
              <a:t>Groebner</a:t>
            </a:r>
            <a:r>
              <a:rPr lang="en-US" sz="2200" dirty="0"/>
              <a:t>, </a:t>
            </a:r>
            <a:r>
              <a:rPr lang="en-US" sz="2200" dirty="0" err="1"/>
              <a:t>et.all</a:t>
            </a:r>
            <a:r>
              <a:rPr lang="en-US" sz="2200" dirty="0"/>
              <a:t> “</a:t>
            </a:r>
            <a:r>
              <a:rPr lang="en-US" sz="2200" dirty="0">
                <a:hlinkClick r:id="rId2"/>
              </a:rPr>
              <a:t>A Course in Business Statistics with CD-ROM (4th Edition</a:t>
            </a:r>
            <a:r>
              <a:rPr lang="en-US" sz="2200" dirty="0" smtClean="0">
                <a:hlinkClick r:id="rId2"/>
              </a:rPr>
              <a:t>)</a:t>
            </a:r>
            <a:r>
              <a:rPr lang="en-US" sz="2200" dirty="0" smtClean="0"/>
              <a:t>”</a:t>
            </a:r>
            <a:endParaRPr lang="tr-TR" sz="2200" dirty="0" smtClean="0"/>
          </a:p>
          <a:p>
            <a:r>
              <a:rPr lang="en-US" sz="2200" dirty="0"/>
              <a:t>Paul </a:t>
            </a:r>
            <a:r>
              <a:rPr lang="en-US" sz="2200" dirty="0" err="1"/>
              <a:t>Newbold</a:t>
            </a:r>
            <a:r>
              <a:rPr lang="en-US" sz="2200" dirty="0"/>
              <a:t>, William L. Carlson, Betty Thorne, </a:t>
            </a:r>
            <a:r>
              <a:rPr lang="en-US" sz="2200" b="1" dirty="0"/>
              <a:t>Statistics for Business and Economics</a:t>
            </a:r>
            <a:r>
              <a:rPr lang="en-US" sz="2200" dirty="0"/>
              <a:t>, 6th ed., New Jersey, Pearson Prentice Hall, 2007</a:t>
            </a:r>
            <a:r>
              <a:rPr lang="en-US" sz="2200" dirty="0" smtClean="0"/>
              <a:t>.</a:t>
            </a:r>
            <a:endParaRPr lang="tr-TR" sz="2200" dirty="0" smtClean="0"/>
          </a:p>
          <a:p>
            <a:r>
              <a:rPr lang="en-US" sz="2200" dirty="0"/>
              <a:t>Berenson, M.L., Levine, D.M., </a:t>
            </a:r>
            <a:r>
              <a:rPr lang="en-US" sz="2200" dirty="0" err="1"/>
              <a:t>Krehbiel</a:t>
            </a:r>
            <a:r>
              <a:rPr lang="en-US" sz="2200" dirty="0"/>
              <a:t>, T.C., Basic Business Statistics Concepts and Applications, 11ty Edition, 2009</a:t>
            </a:r>
          </a:p>
          <a:p>
            <a:r>
              <a:rPr lang="en-US" sz="2200" dirty="0"/>
              <a:t>Any books that include the content of the course</a:t>
            </a:r>
          </a:p>
          <a:p>
            <a:r>
              <a:rPr lang="en-US" sz="2200" dirty="0" err="1"/>
              <a:t>Databases:</a:t>
            </a:r>
            <a:r>
              <a:rPr lang="en-US" sz="2200" dirty="0" err="1">
                <a:hlinkClick r:id="rId3"/>
              </a:rPr>
              <a:t>İSO</a:t>
            </a:r>
            <a:r>
              <a:rPr lang="en-US" sz="2200" dirty="0" err="1"/>
              <a:t>,</a:t>
            </a:r>
            <a:r>
              <a:rPr lang="en-US" sz="2200" dirty="0" err="1">
                <a:hlinkClick r:id="rId4"/>
              </a:rPr>
              <a:t>DPT</a:t>
            </a:r>
            <a:r>
              <a:rPr lang="en-US" sz="2200" dirty="0" err="1"/>
              <a:t>,</a:t>
            </a:r>
            <a:r>
              <a:rPr lang="en-US" sz="2200" dirty="0" err="1">
                <a:hlinkClick r:id="rId5"/>
              </a:rPr>
              <a:t>İTO</a:t>
            </a:r>
            <a:r>
              <a:rPr lang="en-US" sz="2200" dirty="0"/>
              <a:t>, </a:t>
            </a:r>
            <a:r>
              <a:rPr lang="en-US" sz="2200" dirty="0">
                <a:hlinkClick r:id="rId6"/>
              </a:rPr>
              <a:t>TUİK</a:t>
            </a:r>
            <a:r>
              <a:rPr lang="en-US" sz="2200" dirty="0"/>
              <a:t>, </a:t>
            </a:r>
            <a:r>
              <a:rPr lang="en-US" sz="2200" dirty="0">
                <a:hlinkClick r:id="rId7"/>
              </a:rPr>
              <a:t>Central Bank of the Republic of Turkey</a:t>
            </a:r>
            <a:r>
              <a:rPr lang="en-US" sz="2200" dirty="0"/>
              <a:t>, </a:t>
            </a:r>
            <a:r>
              <a:rPr lang="en-US" sz="2200" dirty="0">
                <a:hlinkClick r:id="rId8"/>
              </a:rPr>
              <a:t>Istanbul Stock Exchange (ISE)</a:t>
            </a:r>
            <a:r>
              <a:rPr lang="en-US" sz="2200" dirty="0"/>
              <a:t>, </a:t>
            </a:r>
            <a:r>
              <a:rPr lang="en-US" sz="2200" dirty="0">
                <a:hlinkClick r:id="rId9"/>
              </a:rPr>
              <a:t>World Bank</a:t>
            </a:r>
            <a:r>
              <a:rPr lang="en-US" sz="2200" dirty="0"/>
              <a:t>, </a:t>
            </a:r>
            <a:r>
              <a:rPr lang="en-US" sz="2200" dirty="0">
                <a:hlinkClick r:id="rId10"/>
              </a:rPr>
              <a:t>Eurostat</a:t>
            </a:r>
            <a:r>
              <a:rPr lang="en-US" sz="2200" dirty="0"/>
              <a:t>, </a:t>
            </a:r>
            <a:r>
              <a:rPr lang="en-US" sz="2200" dirty="0" err="1">
                <a:hlinkClick r:id="rId11"/>
              </a:rPr>
              <a:t>Gapminder</a:t>
            </a:r>
            <a:r>
              <a:rPr lang="en-US" sz="2200" dirty="0"/>
              <a:t> etc...</a:t>
            </a:r>
          </a:p>
          <a:p>
            <a:endParaRPr lang="tr-TR" sz="2200" dirty="0">
              <a:latin typeface="Garamond" pitchFamily="18" charset="0"/>
            </a:endParaRPr>
          </a:p>
        </p:txBody>
      </p:sp>
      <p:sp>
        <p:nvSpPr>
          <p:cNvPr id="5" name="Footer Placeholder 4"/>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39596798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en-US" dirty="0"/>
              <a:t>Simple Random </a:t>
            </a:r>
            <a:r>
              <a:rPr lang="en-US" dirty="0" err="1" smtClean="0"/>
              <a:t>Sampl</a:t>
            </a:r>
            <a:r>
              <a:rPr lang="tr-TR" dirty="0"/>
              <a:t>e</a:t>
            </a:r>
            <a:endParaRPr lang="en-US" dirty="0"/>
          </a:p>
        </p:txBody>
      </p:sp>
      <p:sp>
        <p:nvSpPr>
          <p:cNvPr id="144387" name="Rectangle 3"/>
          <p:cNvSpPr>
            <a:spLocks noGrp="1" noChangeArrowheads="1"/>
          </p:cNvSpPr>
          <p:nvPr>
            <p:ph type="body" idx="1"/>
          </p:nvPr>
        </p:nvSpPr>
        <p:spPr>
          <a:xfrm>
            <a:off x="762000" y="1371600"/>
            <a:ext cx="7924800" cy="5334000"/>
          </a:xfrm>
        </p:spPr>
        <p:txBody>
          <a:bodyPr/>
          <a:lstStyle/>
          <a:p>
            <a:pPr>
              <a:lnSpc>
                <a:spcPct val="110000"/>
              </a:lnSpc>
            </a:pPr>
            <a:r>
              <a:rPr lang="tr-TR" dirty="0" smtClean="0"/>
              <a:t>Simplest and has 2 properties</a:t>
            </a:r>
          </a:p>
          <a:p>
            <a:pPr lvl="1">
              <a:lnSpc>
                <a:spcPct val="110000"/>
              </a:lnSpc>
            </a:pPr>
            <a:r>
              <a:rPr lang="en-US" dirty="0" smtClean="0"/>
              <a:t>Every </a:t>
            </a:r>
            <a:r>
              <a:rPr lang="en-US" dirty="0"/>
              <a:t>individual or item from the population has an </a:t>
            </a:r>
            <a:r>
              <a:rPr lang="en-US" dirty="0">
                <a:solidFill>
                  <a:schemeClr val="folHlink"/>
                </a:solidFill>
              </a:rPr>
              <a:t>equal chance</a:t>
            </a:r>
            <a:r>
              <a:rPr lang="en-US" dirty="0"/>
              <a:t> of being </a:t>
            </a:r>
            <a:r>
              <a:rPr lang="en-US" dirty="0" smtClean="0"/>
              <a:t>selected</a:t>
            </a:r>
            <a:r>
              <a:rPr lang="tr-TR" dirty="0" smtClean="0"/>
              <a:t> (unbiased)</a:t>
            </a:r>
          </a:p>
          <a:p>
            <a:pPr lvl="1">
              <a:lnSpc>
                <a:spcPct val="110000"/>
              </a:lnSpc>
            </a:pPr>
            <a:r>
              <a:rPr lang="tr-TR" dirty="0" smtClean="0"/>
              <a:t>Selection of one unit has no influence on the selection of other units (independence)</a:t>
            </a:r>
            <a:endParaRPr lang="en-US" dirty="0"/>
          </a:p>
          <a:p>
            <a:pPr>
              <a:lnSpc>
                <a:spcPct val="110000"/>
              </a:lnSpc>
            </a:pPr>
            <a:r>
              <a:rPr lang="en-US" dirty="0"/>
              <a:t>Selection may be with replacement or without replacement</a:t>
            </a:r>
          </a:p>
          <a:p>
            <a:pPr>
              <a:lnSpc>
                <a:spcPct val="110000"/>
              </a:lnSpc>
            </a:pPr>
            <a:r>
              <a:rPr lang="en-US" dirty="0"/>
              <a:t>Samples can be obtained from a table of random numbers or computer random number </a:t>
            </a:r>
            <a:r>
              <a:rPr lang="en-US" dirty="0" smtClean="0"/>
              <a:t>generators</a:t>
            </a:r>
            <a:endParaRPr lang="tr-TR" dirty="0" smtClean="0"/>
          </a:p>
          <a:p>
            <a:pPr>
              <a:lnSpc>
                <a:spcPct val="110000"/>
              </a:lnSpc>
            </a:pPr>
            <a:r>
              <a:rPr lang="tr-TR" dirty="0" smtClean="0"/>
              <a:t>Establish a sample size and proceed to randomly select units until we reach the sample size.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4387">
                                            <p:txEl>
                                              <p:pRg st="0" end="0"/>
                                            </p:txEl>
                                          </p:spTgt>
                                        </p:tgtEl>
                                        <p:attrNameLst>
                                          <p:attrName>style.visibility</p:attrName>
                                        </p:attrNameLst>
                                      </p:cBhvr>
                                      <p:to>
                                        <p:strVal val="visible"/>
                                      </p:to>
                                    </p:set>
                                    <p:animEffect transition="in" filter="fade">
                                      <p:cBhvr>
                                        <p:cTn id="7" dur="500"/>
                                        <p:tgtEl>
                                          <p:spTgt spid="1443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4387">
                                            <p:txEl>
                                              <p:pRg st="1" end="1"/>
                                            </p:txEl>
                                          </p:spTgt>
                                        </p:tgtEl>
                                        <p:attrNameLst>
                                          <p:attrName>style.visibility</p:attrName>
                                        </p:attrNameLst>
                                      </p:cBhvr>
                                      <p:to>
                                        <p:strVal val="visible"/>
                                      </p:to>
                                    </p:set>
                                    <p:animEffect transition="in" filter="fade">
                                      <p:cBhvr>
                                        <p:cTn id="12" dur="500"/>
                                        <p:tgtEl>
                                          <p:spTgt spid="1443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4387">
                                            <p:txEl>
                                              <p:pRg st="2" end="2"/>
                                            </p:txEl>
                                          </p:spTgt>
                                        </p:tgtEl>
                                        <p:attrNameLst>
                                          <p:attrName>style.visibility</p:attrName>
                                        </p:attrNameLst>
                                      </p:cBhvr>
                                      <p:to>
                                        <p:strVal val="visible"/>
                                      </p:to>
                                    </p:set>
                                    <p:animEffect transition="in" filter="fade">
                                      <p:cBhvr>
                                        <p:cTn id="17" dur="500"/>
                                        <p:tgtEl>
                                          <p:spTgt spid="1443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4387">
                                            <p:txEl>
                                              <p:pRg st="3" end="3"/>
                                            </p:txEl>
                                          </p:spTgt>
                                        </p:tgtEl>
                                        <p:attrNameLst>
                                          <p:attrName>style.visibility</p:attrName>
                                        </p:attrNameLst>
                                      </p:cBhvr>
                                      <p:to>
                                        <p:strVal val="visible"/>
                                      </p:to>
                                    </p:set>
                                    <p:animEffect transition="in" filter="fade">
                                      <p:cBhvr>
                                        <p:cTn id="22" dur="500"/>
                                        <p:tgtEl>
                                          <p:spTgt spid="1443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4387">
                                            <p:txEl>
                                              <p:pRg st="4" end="4"/>
                                            </p:txEl>
                                          </p:spTgt>
                                        </p:tgtEl>
                                        <p:attrNameLst>
                                          <p:attrName>style.visibility</p:attrName>
                                        </p:attrNameLst>
                                      </p:cBhvr>
                                      <p:to>
                                        <p:strVal val="visible"/>
                                      </p:to>
                                    </p:set>
                                    <p:animEffect transition="in" filter="fade">
                                      <p:cBhvr>
                                        <p:cTn id="27" dur="500"/>
                                        <p:tgtEl>
                                          <p:spTgt spid="14438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4387">
                                            <p:txEl>
                                              <p:pRg st="5" end="5"/>
                                            </p:txEl>
                                          </p:spTgt>
                                        </p:tgtEl>
                                        <p:attrNameLst>
                                          <p:attrName>style.visibility</p:attrName>
                                        </p:attrNameLst>
                                      </p:cBhvr>
                                      <p:to>
                                        <p:strVal val="visible"/>
                                      </p:to>
                                    </p:set>
                                    <p:animEffect transition="in" filter="fade">
                                      <p:cBhvr>
                                        <p:cTn id="32" dur="500"/>
                                        <p:tgtEl>
                                          <p:spTgt spid="1443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7"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4"/>
          <p:cNvSpPr>
            <a:spLocks noGrp="1"/>
          </p:cNvSpPr>
          <p:nvPr>
            <p:ph type="ftr" sz="quarter" idx="11"/>
          </p:nvPr>
        </p:nvSpPr>
        <p:spPr/>
        <p:txBody>
          <a:bodyPr/>
          <a:lstStyle/>
          <a:p>
            <a:r>
              <a:rPr lang="en-US"/>
              <a:t>A Course In Business Statistics, 4th © 2006 Prentice-Hall, Inc.</a:t>
            </a:r>
          </a:p>
        </p:txBody>
      </p:sp>
      <p:graphicFrame>
        <p:nvGraphicFramePr>
          <p:cNvPr id="146434" name="Object 2">
            <a:hlinkClick r:id="" action="ppaction://ole?verb=0"/>
          </p:cNvPr>
          <p:cNvGraphicFramePr>
            <a:graphicFrameLocks/>
          </p:cNvGraphicFramePr>
          <p:nvPr/>
        </p:nvGraphicFramePr>
        <p:xfrm>
          <a:off x="7086600" y="3225800"/>
          <a:ext cx="1803400" cy="1270000"/>
        </p:xfrm>
        <a:graphic>
          <a:graphicData uri="http://schemas.openxmlformats.org/presentationml/2006/ole">
            <mc:AlternateContent xmlns:mc="http://schemas.openxmlformats.org/markup-compatibility/2006">
              <mc:Choice xmlns:v="urn:schemas-microsoft-com:vml" Requires="v">
                <p:oleObj spid="_x0000_s146500" name="Clip" r:id="rId3" imgW="1801800" imgH="1268280" progId="MS_ClipArt_Gallery.2">
                  <p:embed/>
                </p:oleObj>
              </mc:Choice>
              <mc:Fallback>
                <p:oleObj name="Clip" r:id="rId3" imgW="1801800" imgH="1268280" progId="MS_ClipArt_Gallery.2">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3225800"/>
                        <a:ext cx="1803400" cy="127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6438" name="Rectangle 6"/>
          <p:cNvSpPr>
            <a:spLocks noGrp="1" noChangeArrowheads="1"/>
          </p:cNvSpPr>
          <p:nvPr>
            <p:ph type="title"/>
          </p:nvPr>
        </p:nvSpPr>
        <p:spPr/>
        <p:txBody>
          <a:bodyPr/>
          <a:lstStyle/>
          <a:p>
            <a:r>
              <a:rPr lang="en-US" dirty="0"/>
              <a:t>Stratified </a:t>
            </a:r>
            <a:r>
              <a:rPr lang="tr-TR" dirty="0" smtClean="0"/>
              <a:t>Random </a:t>
            </a:r>
            <a:r>
              <a:rPr lang="en-US" dirty="0" err="1" smtClean="0"/>
              <a:t>Sampl</a:t>
            </a:r>
            <a:r>
              <a:rPr lang="tr-TR" dirty="0"/>
              <a:t>e</a:t>
            </a:r>
            <a:endParaRPr lang="en-US" dirty="0"/>
          </a:p>
        </p:txBody>
      </p:sp>
      <p:sp>
        <p:nvSpPr>
          <p:cNvPr id="146439" name="Rectangle 7"/>
          <p:cNvSpPr>
            <a:spLocks noGrp="1" noChangeArrowheads="1"/>
          </p:cNvSpPr>
          <p:nvPr>
            <p:ph type="body" idx="1"/>
          </p:nvPr>
        </p:nvSpPr>
        <p:spPr>
          <a:xfrm>
            <a:off x="533400" y="1295400"/>
            <a:ext cx="8382000" cy="4532313"/>
          </a:xfrm>
        </p:spPr>
        <p:txBody>
          <a:bodyPr/>
          <a:lstStyle/>
          <a:p>
            <a:pPr>
              <a:lnSpc>
                <a:spcPct val="110000"/>
              </a:lnSpc>
            </a:pPr>
            <a:r>
              <a:rPr lang="tr-TR" dirty="0" smtClean="0"/>
              <a:t>Use when specific groups must be included that might otherwise be missed by using a simple random sample.</a:t>
            </a:r>
          </a:p>
          <a:p>
            <a:pPr>
              <a:lnSpc>
                <a:spcPct val="110000"/>
              </a:lnSpc>
            </a:pPr>
            <a:r>
              <a:rPr lang="en-US" dirty="0" smtClean="0"/>
              <a:t>Population </a:t>
            </a:r>
            <a:r>
              <a:rPr lang="en-US" dirty="0"/>
              <a:t>divided </a:t>
            </a:r>
            <a:r>
              <a:rPr lang="en-US" dirty="0" smtClean="0"/>
              <a:t>into</a:t>
            </a:r>
            <a:r>
              <a:rPr lang="tr-TR" dirty="0" smtClean="0"/>
              <a:t> homogeneous</a:t>
            </a:r>
            <a:r>
              <a:rPr lang="en-US" dirty="0" smtClean="0"/>
              <a:t> </a:t>
            </a:r>
            <a:r>
              <a:rPr lang="en-US" dirty="0"/>
              <a:t>subgroups (called </a:t>
            </a:r>
            <a:r>
              <a:rPr lang="en-US" i="1" dirty="0"/>
              <a:t>strata</a:t>
            </a:r>
            <a:r>
              <a:rPr lang="en-US" dirty="0"/>
              <a:t>) according to some common characteristic</a:t>
            </a:r>
          </a:p>
          <a:p>
            <a:pPr>
              <a:lnSpc>
                <a:spcPct val="110000"/>
              </a:lnSpc>
            </a:pPr>
            <a:r>
              <a:rPr lang="en-US" dirty="0"/>
              <a:t>Simple random sample selected from each subgroup</a:t>
            </a:r>
          </a:p>
          <a:p>
            <a:pPr>
              <a:lnSpc>
                <a:spcPct val="110000"/>
              </a:lnSpc>
            </a:pPr>
            <a:r>
              <a:rPr lang="en-US" dirty="0"/>
              <a:t>Samples from subgroups are combined into one</a:t>
            </a:r>
          </a:p>
        </p:txBody>
      </p:sp>
      <p:grpSp>
        <p:nvGrpSpPr>
          <p:cNvPr id="2" name="Group 1"/>
          <p:cNvGrpSpPr/>
          <p:nvPr/>
        </p:nvGrpSpPr>
        <p:grpSpPr>
          <a:xfrm>
            <a:off x="457200" y="4419600"/>
            <a:ext cx="7924800" cy="2166938"/>
            <a:chOff x="457200" y="4419600"/>
            <a:chExt cx="7924800" cy="2166938"/>
          </a:xfrm>
        </p:grpSpPr>
        <p:sp>
          <p:nvSpPr>
            <p:cNvPr id="146441" name="Rectangle 9"/>
            <p:cNvSpPr>
              <a:spLocks noChangeArrowheads="1"/>
            </p:cNvSpPr>
            <p:nvPr/>
          </p:nvSpPr>
          <p:spPr bwMode="auto">
            <a:xfrm>
              <a:off x="8305800" y="4953000"/>
              <a:ext cx="76200" cy="8382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pic>
          <p:nvPicPr>
            <p:cNvPr id="146446"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4419600"/>
              <a:ext cx="3657600" cy="2166938"/>
            </a:xfrm>
            <a:prstGeom prst="rect">
              <a:avLst/>
            </a:prstGeom>
            <a:noFill/>
            <a:extLst>
              <a:ext uri="{909E8E84-426E-40DD-AFC4-6F175D3DCCD1}">
                <a14:hiddenFill xmlns:a14="http://schemas.microsoft.com/office/drawing/2010/main">
                  <a:solidFill>
                    <a:srgbClr val="FFFFFF"/>
                  </a:solidFill>
                </a14:hiddenFill>
              </a:ext>
            </a:extLst>
          </p:spPr>
        </p:pic>
        <p:sp>
          <p:nvSpPr>
            <p:cNvPr id="146436" name="AutoShape 4"/>
            <p:cNvSpPr>
              <a:spLocks noChangeArrowheads="1"/>
            </p:cNvSpPr>
            <p:nvPr/>
          </p:nvSpPr>
          <p:spPr bwMode="auto">
            <a:xfrm>
              <a:off x="6248400" y="5181600"/>
              <a:ext cx="900113" cy="304800"/>
            </a:xfrm>
            <a:prstGeom prst="rightArrow">
              <a:avLst>
                <a:gd name="adj1" fmla="val 50000"/>
                <a:gd name="adj2" fmla="val 74731"/>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46449" name="Rectangle 17"/>
            <p:cNvSpPr>
              <a:spLocks noChangeArrowheads="1"/>
            </p:cNvSpPr>
            <p:nvPr/>
          </p:nvSpPr>
          <p:spPr bwMode="auto">
            <a:xfrm>
              <a:off x="457200" y="4800600"/>
              <a:ext cx="1447800" cy="1211263"/>
            </a:xfrm>
            <a:prstGeom prst="rect">
              <a:avLst/>
            </a:pr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42" tIns="42672" rIns="85342" bIns="42672">
              <a:spAutoFit/>
            </a:bodyPr>
            <a:lstStyle/>
            <a:p>
              <a:pPr marL="342900" indent="-342900"/>
              <a:r>
                <a:rPr lang="en-US" sz="1600" b="1">
                  <a:solidFill>
                    <a:srgbClr val="FFFF00"/>
                  </a:solidFill>
                  <a:latin typeface="Tahoma" pitchFamily="34" charset="0"/>
                </a:rPr>
                <a:t>Population</a:t>
              </a:r>
            </a:p>
            <a:p>
              <a:pPr marL="342900" indent="-342900"/>
              <a:r>
                <a:rPr lang="en-US" sz="1600" b="1">
                  <a:solidFill>
                    <a:srgbClr val="FFFF00"/>
                  </a:solidFill>
                  <a:latin typeface="Tahoma" pitchFamily="34" charset="0"/>
                </a:rPr>
                <a:t>Divided</a:t>
              </a:r>
            </a:p>
            <a:p>
              <a:pPr marL="342900" indent="-342900"/>
              <a:r>
                <a:rPr lang="en-US" sz="1600" b="1">
                  <a:solidFill>
                    <a:srgbClr val="FFFF00"/>
                  </a:solidFill>
                  <a:latin typeface="Tahoma" pitchFamily="34" charset="0"/>
                </a:rPr>
                <a:t>into 4</a:t>
              </a:r>
            </a:p>
            <a:p>
              <a:pPr marL="342900" indent="-342900"/>
              <a:r>
                <a:rPr lang="en-US" sz="1600" b="1">
                  <a:solidFill>
                    <a:srgbClr val="FFFF00"/>
                  </a:solidFill>
                  <a:latin typeface="Tahoma" pitchFamily="34" charset="0"/>
                </a:rPr>
                <a:t>strata</a:t>
              </a:r>
            </a:p>
          </p:txBody>
        </p:sp>
        <p:sp>
          <p:nvSpPr>
            <p:cNvPr id="146451" name="Text Box 19"/>
            <p:cNvSpPr txBox="1">
              <a:spLocks noChangeArrowheads="1"/>
            </p:cNvSpPr>
            <p:nvPr/>
          </p:nvSpPr>
          <p:spPr bwMode="auto">
            <a:xfrm>
              <a:off x="7162800" y="6096000"/>
              <a:ext cx="1066800" cy="406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42" tIns="42672" rIns="85342" bIns="42672">
              <a:spAutoFit/>
            </a:bodyPr>
            <a:lstStyle>
              <a:lvl1pPr marL="342900" indent="-342900" eaLnBrk="0" hangingPunct="0">
                <a:spcBef>
                  <a:spcPct val="0"/>
                </a:spcBef>
                <a:defRPr sz="2400">
                  <a:solidFill>
                    <a:schemeClr val="tx1"/>
                  </a:solidFill>
                  <a:latin typeface="Times New Roman" pitchFamily="18" charset="0"/>
                </a:defRPr>
              </a:lvl1pPr>
              <a:lvl2pPr eaLnBrk="0" hangingPunct="0">
                <a:spcBef>
                  <a:spcPct val="0"/>
                </a:spcBef>
                <a:defRPr sz="2400">
                  <a:solidFill>
                    <a:schemeClr val="tx1"/>
                  </a:solidFill>
                  <a:latin typeface="Times New Roman" pitchFamily="18" charset="0"/>
                </a:defRPr>
              </a:lvl2pPr>
              <a:lvl3pPr eaLnBrk="0" hangingPunct="0">
                <a:spcBef>
                  <a:spcPct val="0"/>
                </a:spcBef>
                <a:defRPr sz="2400">
                  <a:solidFill>
                    <a:schemeClr val="tx1"/>
                  </a:solidFill>
                  <a:latin typeface="Times New Roman" pitchFamily="18" charset="0"/>
                </a:defRPr>
              </a:lvl3pPr>
              <a:lvl4pPr eaLnBrk="0" hangingPunct="0">
                <a:spcBef>
                  <a:spcPct val="0"/>
                </a:spcBef>
                <a:defRPr sz="2400">
                  <a:solidFill>
                    <a:schemeClr val="tx1"/>
                  </a:solidFill>
                  <a:latin typeface="Times New Roman" pitchFamily="18" charset="0"/>
                </a:defRPr>
              </a:lvl4pPr>
              <a:lvl5pPr eaLnBrk="0" hangingPunct="0">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sz="2100">
                  <a:solidFill>
                    <a:srgbClr val="FF3300"/>
                  </a:solidFill>
                  <a:latin typeface="Tahoma" pitchFamily="34" charset="0"/>
                </a:rPr>
                <a:t>Sample</a:t>
              </a:r>
            </a:p>
          </p:txBody>
        </p:sp>
        <p:sp>
          <p:nvSpPr>
            <p:cNvPr id="146452" name="Line 20"/>
            <p:cNvSpPr>
              <a:spLocks noChangeShapeType="1"/>
            </p:cNvSpPr>
            <p:nvPr/>
          </p:nvSpPr>
          <p:spPr bwMode="auto">
            <a:xfrm flipV="1">
              <a:off x="1905000" y="4800600"/>
              <a:ext cx="762000" cy="3048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42" tIns="42672" rIns="85342" bIns="42672"/>
            <a:lstStyle/>
            <a:p>
              <a:endParaRPr lang="tr-TR"/>
            </a:p>
          </p:txBody>
        </p:sp>
        <p:sp>
          <p:nvSpPr>
            <p:cNvPr id="146453" name="Line 21"/>
            <p:cNvSpPr>
              <a:spLocks noChangeShapeType="1"/>
            </p:cNvSpPr>
            <p:nvPr/>
          </p:nvSpPr>
          <p:spPr bwMode="auto">
            <a:xfrm flipV="1">
              <a:off x="1905000" y="5181600"/>
              <a:ext cx="838200" cy="762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42" tIns="42672" rIns="85342" bIns="42672"/>
            <a:lstStyle/>
            <a:p>
              <a:endParaRPr lang="tr-TR"/>
            </a:p>
          </p:txBody>
        </p:sp>
        <p:sp>
          <p:nvSpPr>
            <p:cNvPr id="146454" name="Line 22"/>
            <p:cNvSpPr>
              <a:spLocks noChangeShapeType="1"/>
            </p:cNvSpPr>
            <p:nvPr/>
          </p:nvSpPr>
          <p:spPr bwMode="auto">
            <a:xfrm>
              <a:off x="1905000" y="5410200"/>
              <a:ext cx="838200" cy="1524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42" tIns="42672" rIns="85342" bIns="42672"/>
            <a:lstStyle/>
            <a:p>
              <a:endParaRPr lang="tr-TR"/>
            </a:p>
          </p:txBody>
        </p:sp>
        <p:sp>
          <p:nvSpPr>
            <p:cNvPr id="146455" name="Line 23"/>
            <p:cNvSpPr>
              <a:spLocks noChangeShapeType="1"/>
            </p:cNvSpPr>
            <p:nvPr/>
          </p:nvSpPr>
          <p:spPr bwMode="auto">
            <a:xfrm>
              <a:off x="1905000" y="5638800"/>
              <a:ext cx="762000" cy="3810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42" tIns="42672" rIns="85342" bIns="42672"/>
            <a:lstStyle/>
            <a:p>
              <a:endParaRPr lang="tr-TR"/>
            </a:p>
          </p:txBody>
        </p:sp>
        <p:pic>
          <p:nvPicPr>
            <p:cNvPr id="146456"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2800" y="4724400"/>
              <a:ext cx="952500" cy="1352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6439">
                                            <p:txEl>
                                              <p:pRg st="0" end="0"/>
                                            </p:txEl>
                                          </p:spTgt>
                                        </p:tgtEl>
                                        <p:attrNameLst>
                                          <p:attrName>style.visibility</p:attrName>
                                        </p:attrNameLst>
                                      </p:cBhvr>
                                      <p:to>
                                        <p:strVal val="visible"/>
                                      </p:to>
                                    </p:set>
                                    <p:animEffect transition="in" filter="fade">
                                      <p:cBhvr>
                                        <p:cTn id="7" dur="500"/>
                                        <p:tgtEl>
                                          <p:spTgt spid="1464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6439">
                                            <p:txEl>
                                              <p:pRg st="1" end="1"/>
                                            </p:txEl>
                                          </p:spTgt>
                                        </p:tgtEl>
                                        <p:attrNameLst>
                                          <p:attrName>style.visibility</p:attrName>
                                        </p:attrNameLst>
                                      </p:cBhvr>
                                      <p:to>
                                        <p:strVal val="visible"/>
                                      </p:to>
                                    </p:set>
                                    <p:animEffect transition="in" filter="fade">
                                      <p:cBhvr>
                                        <p:cTn id="12" dur="500"/>
                                        <p:tgtEl>
                                          <p:spTgt spid="1464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6439">
                                            <p:txEl>
                                              <p:pRg st="2" end="2"/>
                                            </p:txEl>
                                          </p:spTgt>
                                        </p:tgtEl>
                                        <p:attrNameLst>
                                          <p:attrName>style.visibility</p:attrName>
                                        </p:attrNameLst>
                                      </p:cBhvr>
                                      <p:to>
                                        <p:strVal val="visible"/>
                                      </p:to>
                                    </p:set>
                                    <p:animEffect transition="in" filter="fade">
                                      <p:cBhvr>
                                        <p:cTn id="17" dur="500"/>
                                        <p:tgtEl>
                                          <p:spTgt spid="1464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6439">
                                            <p:txEl>
                                              <p:pRg st="3" end="3"/>
                                            </p:txEl>
                                          </p:spTgt>
                                        </p:tgtEl>
                                        <p:attrNameLst>
                                          <p:attrName>style.visibility</p:attrName>
                                        </p:attrNameLst>
                                      </p:cBhvr>
                                      <p:to>
                                        <p:strVal val="visible"/>
                                      </p:to>
                                    </p:set>
                                    <p:animEffect transition="in" filter="fade">
                                      <p:cBhvr>
                                        <p:cTn id="22" dur="500"/>
                                        <p:tgtEl>
                                          <p:spTgt spid="1464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9"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4"/>
          <p:cNvSpPr>
            <a:spLocks noGrp="1"/>
          </p:cNvSpPr>
          <p:nvPr>
            <p:ph type="ftr" sz="quarter" idx="11"/>
          </p:nvPr>
        </p:nvSpPr>
        <p:spPr/>
        <p:txBody>
          <a:bodyPr/>
          <a:lstStyle/>
          <a:p>
            <a:r>
              <a:rPr lang="en-US"/>
              <a:t>A Course In Business Statistics, 4th © 2006 Prentice-Hall, Inc.</a:t>
            </a:r>
          </a:p>
        </p:txBody>
      </p:sp>
      <p:sp>
        <p:nvSpPr>
          <p:cNvPr id="145410" name="Rectangle 2"/>
          <p:cNvSpPr>
            <a:spLocks noGrp="1" noChangeArrowheads="1"/>
          </p:cNvSpPr>
          <p:nvPr>
            <p:ph type="body" idx="1"/>
          </p:nvPr>
        </p:nvSpPr>
        <p:spPr>
          <a:xfrm>
            <a:off x="685800" y="1524000"/>
            <a:ext cx="8077200" cy="4532313"/>
          </a:xfrm>
        </p:spPr>
        <p:txBody>
          <a:bodyPr/>
          <a:lstStyle/>
          <a:p>
            <a:pPr>
              <a:lnSpc>
                <a:spcPct val="110000"/>
              </a:lnSpc>
            </a:pPr>
            <a:r>
              <a:rPr lang="en-US"/>
              <a:t>Decide on sample size: </a:t>
            </a:r>
            <a:r>
              <a:rPr lang="en-US">
                <a:solidFill>
                  <a:schemeClr val="hlink"/>
                </a:solidFill>
              </a:rPr>
              <a:t>n</a:t>
            </a:r>
          </a:p>
          <a:p>
            <a:pPr>
              <a:lnSpc>
                <a:spcPct val="110000"/>
              </a:lnSpc>
            </a:pPr>
            <a:r>
              <a:rPr lang="en-US"/>
              <a:t>Divide frame of </a:t>
            </a:r>
            <a:r>
              <a:rPr lang="en-US">
                <a:solidFill>
                  <a:schemeClr val="folHlink"/>
                </a:solidFill>
              </a:rPr>
              <a:t>N</a:t>
            </a:r>
            <a:r>
              <a:rPr lang="en-US"/>
              <a:t> individuals into groups of </a:t>
            </a:r>
            <a:r>
              <a:rPr lang="en-US">
                <a:solidFill>
                  <a:srgbClr val="DCB200"/>
                </a:solidFill>
              </a:rPr>
              <a:t>k</a:t>
            </a:r>
            <a:r>
              <a:rPr lang="en-US"/>
              <a:t> individuals:  </a:t>
            </a:r>
            <a:r>
              <a:rPr lang="en-US">
                <a:solidFill>
                  <a:srgbClr val="DCB200"/>
                </a:solidFill>
              </a:rPr>
              <a:t>k</a:t>
            </a:r>
            <a:r>
              <a:rPr lang="en-US"/>
              <a:t>=</a:t>
            </a:r>
            <a:r>
              <a:rPr lang="en-US">
                <a:solidFill>
                  <a:schemeClr val="folHlink"/>
                </a:solidFill>
              </a:rPr>
              <a:t>N</a:t>
            </a:r>
            <a:r>
              <a:rPr lang="en-US"/>
              <a:t>/</a:t>
            </a:r>
            <a:r>
              <a:rPr lang="en-US">
                <a:solidFill>
                  <a:schemeClr val="hlink"/>
                </a:solidFill>
              </a:rPr>
              <a:t>n</a:t>
            </a:r>
          </a:p>
          <a:p>
            <a:pPr>
              <a:lnSpc>
                <a:spcPct val="110000"/>
              </a:lnSpc>
            </a:pPr>
            <a:r>
              <a:rPr lang="en-US"/>
              <a:t>Randomly select one individual from the 1</a:t>
            </a:r>
            <a:r>
              <a:rPr lang="en-US" baseline="30000"/>
              <a:t>st</a:t>
            </a:r>
            <a:r>
              <a:rPr lang="en-US"/>
              <a:t> group </a:t>
            </a:r>
          </a:p>
          <a:p>
            <a:pPr>
              <a:lnSpc>
                <a:spcPct val="110000"/>
              </a:lnSpc>
            </a:pPr>
            <a:r>
              <a:rPr lang="en-US"/>
              <a:t>Select every k</a:t>
            </a:r>
            <a:r>
              <a:rPr lang="en-US" baseline="30000"/>
              <a:t>th</a:t>
            </a:r>
            <a:r>
              <a:rPr lang="en-US"/>
              <a:t> individual thereafter</a:t>
            </a:r>
          </a:p>
        </p:txBody>
      </p:sp>
      <p:sp>
        <p:nvSpPr>
          <p:cNvPr id="145411" name="Rectangle 3"/>
          <p:cNvSpPr>
            <a:spLocks noGrp="1" noChangeArrowheads="1"/>
          </p:cNvSpPr>
          <p:nvPr>
            <p:ph type="title"/>
          </p:nvPr>
        </p:nvSpPr>
        <p:spPr/>
        <p:txBody>
          <a:bodyPr/>
          <a:lstStyle/>
          <a:p>
            <a:r>
              <a:rPr lang="en-US"/>
              <a:t>Systematic Samples</a:t>
            </a:r>
          </a:p>
        </p:txBody>
      </p:sp>
      <p:sp>
        <p:nvSpPr>
          <p:cNvPr id="145413" name="Rectangle 5"/>
          <p:cNvSpPr>
            <a:spLocks noChangeArrowheads="1"/>
          </p:cNvSpPr>
          <p:nvPr/>
        </p:nvSpPr>
        <p:spPr bwMode="auto">
          <a:xfrm>
            <a:off x="5270500" y="4727575"/>
            <a:ext cx="3187700" cy="1677988"/>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graphicFrame>
        <p:nvGraphicFramePr>
          <p:cNvPr id="145414" name="Object 6">
            <a:hlinkClick r:id="" action="ppaction://ole?verb=0"/>
          </p:cNvPr>
          <p:cNvGraphicFramePr>
            <a:graphicFrameLocks/>
          </p:cNvGraphicFramePr>
          <p:nvPr>
            <p:extLst>
              <p:ext uri="{D42A27DB-BD31-4B8C-83A1-F6EECF244321}">
                <p14:modId xmlns:p14="http://schemas.microsoft.com/office/powerpoint/2010/main" val="1888249465"/>
              </p:ext>
            </p:extLst>
          </p:nvPr>
        </p:nvGraphicFramePr>
        <p:xfrm>
          <a:off x="3352800" y="4114800"/>
          <a:ext cx="2057400" cy="1524000"/>
        </p:xfrm>
        <a:graphic>
          <a:graphicData uri="http://schemas.openxmlformats.org/presentationml/2006/ole">
            <mc:AlternateContent xmlns:mc="http://schemas.openxmlformats.org/markup-compatibility/2006">
              <mc:Choice xmlns:v="urn:schemas-microsoft-com:vml" Requires="v">
                <p:oleObj spid="_x0000_s145462" name="Clip" r:id="rId3" imgW="2322360" imgH="1420560" progId="MS_ClipArt_Gallery.2">
                  <p:embed/>
                </p:oleObj>
              </mc:Choice>
              <mc:Fallback>
                <p:oleObj name="Clip" r:id="rId3" imgW="2322360" imgH="1420560" progId="MS_ClipArt_Gallery.2">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114800"/>
                        <a:ext cx="20574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45415" name="Picture 7" descr="pop-s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0" y="4800600"/>
            <a:ext cx="2900363" cy="1522413"/>
          </a:xfrm>
          <a:prstGeom prst="rect">
            <a:avLst/>
          </a:prstGeom>
          <a:noFill/>
          <a:extLst>
            <a:ext uri="{909E8E84-426E-40DD-AFC4-6F175D3DCCD1}">
              <a14:hiddenFill xmlns:a14="http://schemas.microsoft.com/office/drawing/2010/main">
                <a:solidFill>
                  <a:srgbClr val="FFFFFF"/>
                </a:solidFill>
              </a14:hiddenFill>
            </a:ext>
          </a:extLst>
        </p:spPr>
      </p:pic>
      <p:sp>
        <p:nvSpPr>
          <p:cNvPr id="145416" name="Rectangle 8"/>
          <p:cNvSpPr>
            <a:spLocks noChangeArrowheads="1"/>
          </p:cNvSpPr>
          <p:nvPr/>
        </p:nvSpPr>
        <p:spPr bwMode="auto">
          <a:xfrm>
            <a:off x="2362200" y="4876800"/>
            <a:ext cx="1131888" cy="1562100"/>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buClrTx/>
              <a:buSzTx/>
              <a:buFontTx/>
              <a:buNone/>
            </a:pPr>
            <a:r>
              <a:rPr lang="en-US" b="1">
                <a:solidFill>
                  <a:schemeClr val="folHlink"/>
                </a:solidFill>
              </a:rPr>
              <a:t>N = 64</a:t>
            </a:r>
          </a:p>
          <a:p>
            <a:pPr eaLnBrk="0" hangingPunct="0">
              <a:spcBef>
                <a:spcPct val="50000"/>
              </a:spcBef>
              <a:buClrTx/>
              <a:buSzTx/>
              <a:buFontTx/>
              <a:buNone/>
            </a:pPr>
            <a:r>
              <a:rPr lang="en-US" b="1">
                <a:solidFill>
                  <a:srgbClr val="FF0000"/>
                </a:solidFill>
              </a:rPr>
              <a:t>n = 8</a:t>
            </a:r>
          </a:p>
          <a:p>
            <a:pPr eaLnBrk="0" hangingPunct="0">
              <a:spcBef>
                <a:spcPct val="50000"/>
              </a:spcBef>
              <a:buClrTx/>
              <a:buSzTx/>
              <a:buFontTx/>
              <a:buNone/>
            </a:pPr>
            <a:r>
              <a:rPr lang="en-US" b="1">
                <a:solidFill>
                  <a:schemeClr val="accent2"/>
                </a:solidFill>
              </a:rPr>
              <a:t>k = 8</a:t>
            </a:r>
          </a:p>
        </p:txBody>
      </p:sp>
      <p:sp>
        <p:nvSpPr>
          <p:cNvPr id="145417" name="Rectangle 9"/>
          <p:cNvSpPr>
            <a:spLocks noChangeArrowheads="1"/>
          </p:cNvSpPr>
          <p:nvPr/>
        </p:nvSpPr>
        <p:spPr bwMode="auto">
          <a:xfrm>
            <a:off x="3565525" y="5534025"/>
            <a:ext cx="1798638"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buClrTx/>
              <a:buSzTx/>
              <a:buFontTx/>
              <a:buNone/>
            </a:pPr>
            <a:r>
              <a:rPr lang="en-US" sz="2000" b="1"/>
              <a:t>First Group</a:t>
            </a:r>
          </a:p>
        </p:txBody>
      </p:sp>
      <p:sp>
        <p:nvSpPr>
          <p:cNvPr id="145418" name="Line 10"/>
          <p:cNvSpPr>
            <a:spLocks noChangeShapeType="1"/>
          </p:cNvSpPr>
          <p:nvPr/>
        </p:nvSpPr>
        <p:spPr bwMode="auto">
          <a:xfrm>
            <a:off x="4419600" y="4267200"/>
            <a:ext cx="1447800" cy="6858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45412" name="Line 4"/>
          <p:cNvSpPr>
            <a:spLocks noChangeShapeType="1"/>
          </p:cNvSpPr>
          <p:nvPr/>
        </p:nvSpPr>
        <p:spPr bwMode="auto">
          <a:xfrm flipV="1">
            <a:off x="4495800" y="5105400"/>
            <a:ext cx="990600" cy="533400"/>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ooter Placeholder 4"/>
          <p:cNvSpPr>
            <a:spLocks noGrp="1"/>
          </p:cNvSpPr>
          <p:nvPr>
            <p:ph type="ftr" sz="quarter" idx="11"/>
          </p:nvPr>
        </p:nvSpPr>
        <p:spPr/>
        <p:txBody>
          <a:bodyPr/>
          <a:lstStyle/>
          <a:p>
            <a:r>
              <a:rPr lang="en-US"/>
              <a:t>A Course In Business Statistics, 4th © 2006 Prentice-Hall, Inc.</a:t>
            </a:r>
          </a:p>
        </p:txBody>
      </p:sp>
      <p:sp>
        <p:nvSpPr>
          <p:cNvPr id="147459" name="Rectangle 3"/>
          <p:cNvSpPr>
            <a:spLocks noGrp="1" noChangeArrowheads="1"/>
          </p:cNvSpPr>
          <p:nvPr>
            <p:ph type="title"/>
          </p:nvPr>
        </p:nvSpPr>
        <p:spPr>
          <a:xfrm>
            <a:off x="990600" y="76200"/>
            <a:ext cx="7793038" cy="762000"/>
          </a:xfrm>
        </p:spPr>
        <p:txBody>
          <a:bodyPr/>
          <a:lstStyle/>
          <a:p>
            <a:r>
              <a:rPr lang="en-US" dirty="0"/>
              <a:t>Cluster Samples</a:t>
            </a:r>
          </a:p>
        </p:txBody>
      </p:sp>
      <p:sp>
        <p:nvSpPr>
          <p:cNvPr id="147460" name="Rectangle 4"/>
          <p:cNvSpPr>
            <a:spLocks noGrp="1" noChangeArrowheads="1"/>
          </p:cNvSpPr>
          <p:nvPr>
            <p:ph type="body" idx="1"/>
          </p:nvPr>
        </p:nvSpPr>
        <p:spPr>
          <a:xfrm>
            <a:off x="838200" y="914400"/>
            <a:ext cx="8077200" cy="4532313"/>
          </a:xfrm>
        </p:spPr>
        <p:txBody>
          <a:bodyPr/>
          <a:lstStyle/>
          <a:p>
            <a:r>
              <a:rPr lang="en-US" sz="2500" dirty="0"/>
              <a:t>you do not have a complete list of everyone in </a:t>
            </a:r>
            <a:r>
              <a:rPr lang="en-US" sz="2500" dirty="0" smtClean="0"/>
              <a:t>the</a:t>
            </a:r>
            <a:r>
              <a:rPr lang="tr-TR" sz="2500" dirty="0" smtClean="0"/>
              <a:t> </a:t>
            </a:r>
            <a:r>
              <a:rPr lang="en-US" sz="2500" dirty="0" smtClean="0"/>
              <a:t>population </a:t>
            </a:r>
            <a:r>
              <a:rPr lang="en-US" sz="2500" dirty="0"/>
              <a:t>of interest but have a list of the </a:t>
            </a:r>
            <a:r>
              <a:rPr lang="en-US" sz="2500" dirty="0" smtClean="0"/>
              <a:t>clusters</a:t>
            </a:r>
            <a:r>
              <a:rPr lang="tr-TR" sz="2500" dirty="0" smtClean="0"/>
              <a:t> </a:t>
            </a:r>
            <a:r>
              <a:rPr lang="en-US" sz="2500" dirty="0" smtClean="0"/>
              <a:t>in </a:t>
            </a:r>
            <a:r>
              <a:rPr lang="en-US" sz="2500" dirty="0"/>
              <a:t>which they occur </a:t>
            </a:r>
            <a:r>
              <a:rPr lang="en-US" sz="2500" dirty="0" smtClean="0"/>
              <a:t>or</a:t>
            </a:r>
            <a:endParaRPr lang="tr-TR" sz="2500" dirty="0" smtClean="0"/>
          </a:p>
          <a:p>
            <a:r>
              <a:rPr lang="en-US" sz="2500" dirty="0"/>
              <a:t>you have a complete list of everyone, but they </a:t>
            </a:r>
            <a:r>
              <a:rPr lang="en-US" sz="2500" dirty="0" smtClean="0"/>
              <a:t>are</a:t>
            </a:r>
            <a:r>
              <a:rPr lang="tr-TR" sz="2500" dirty="0" smtClean="0"/>
              <a:t> </a:t>
            </a:r>
            <a:r>
              <a:rPr lang="en-US" sz="2500" dirty="0" smtClean="0"/>
              <a:t>so </a:t>
            </a:r>
            <a:r>
              <a:rPr lang="en-US" sz="2500" dirty="0"/>
              <a:t>widely distributed that it would be too </a:t>
            </a:r>
            <a:r>
              <a:rPr lang="en-US" sz="2500" dirty="0" smtClean="0"/>
              <a:t>time</a:t>
            </a:r>
            <a:r>
              <a:rPr lang="tr-TR" sz="2500" dirty="0" smtClean="0"/>
              <a:t> </a:t>
            </a:r>
            <a:r>
              <a:rPr lang="en-US" sz="2500" dirty="0" smtClean="0"/>
              <a:t>consuming </a:t>
            </a:r>
            <a:r>
              <a:rPr lang="en-US" sz="2500" dirty="0"/>
              <a:t>and expensive to send data </a:t>
            </a:r>
            <a:r>
              <a:rPr lang="en-US" sz="2500" dirty="0" smtClean="0"/>
              <a:t>collectors</a:t>
            </a:r>
            <a:r>
              <a:rPr lang="tr-TR" sz="2500" dirty="0" smtClean="0"/>
              <a:t> </a:t>
            </a:r>
            <a:r>
              <a:rPr lang="en-US" sz="2500" dirty="0" smtClean="0"/>
              <a:t>out </a:t>
            </a:r>
            <a:r>
              <a:rPr lang="en-US" sz="2500" dirty="0"/>
              <a:t>to a simple random sample</a:t>
            </a:r>
            <a:endParaRPr lang="tr-TR" sz="2500" dirty="0" smtClean="0"/>
          </a:p>
          <a:p>
            <a:pPr>
              <a:lnSpc>
                <a:spcPct val="110000"/>
              </a:lnSpc>
            </a:pPr>
            <a:r>
              <a:rPr lang="en-US" sz="2500" dirty="0" smtClean="0"/>
              <a:t>Population </a:t>
            </a:r>
            <a:r>
              <a:rPr lang="en-US" sz="2500" dirty="0"/>
              <a:t>is divided into several “clusters,” each representative of the population</a:t>
            </a:r>
          </a:p>
          <a:p>
            <a:pPr>
              <a:lnSpc>
                <a:spcPct val="110000"/>
              </a:lnSpc>
            </a:pPr>
            <a:r>
              <a:rPr lang="en-US" sz="2500" dirty="0"/>
              <a:t>A simple random sample of clusters is selected</a:t>
            </a:r>
          </a:p>
          <a:p>
            <a:pPr lvl="1">
              <a:lnSpc>
                <a:spcPct val="110000"/>
              </a:lnSpc>
            </a:pPr>
            <a:r>
              <a:rPr lang="en-US" sz="2500" dirty="0"/>
              <a:t>All items in the selected clusters can be used, or items can be chosen from a cluster using another probability sampling technique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7460">
                                            <p:txEl>
                                              <p:pRg st="0" end="0"/>
                                            </p:txEl>
                                          </p:spTgt>
                                        </p:tgtEl>
                                        <p:attrNameLst>
                                          <p:attrName>style.visibility</p:attrName>
                                        </p:attrNameLst>
                                      </p:cBhvr>
                                      <p:to>
                                        <p:strVal val="visible"/>
                                      </p:to>
                                    </p:set>
                                    <p:animEffect transition="in" filter="fade">
                                      <p:cBhvr>
                                        <p:cTn id="7" dur="500"/>
                                        <p:tgtEl>
                                          <p:spTgt spid="1474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7460">
                                            <p:txEl>
                                              <p:pRg st="1" end="1"/>
                                            </p:txEl>
                                          </p:spTgt>
                                        </p:tgtEl>
                                        <p:attrNameLst>
                                          <p:attrName>style.visibility</p:attrName>
                                        </p:attrNameLst>
                                      </p:cBhvr>
                                      <p:to>
                                        <p:strVal val="visible"/>
                                      </p:to>
                                    </p:set>
                                    <p:animEffect transition="in" filter="fade">
                                      <p:cBhvr>
                                        <p:cTn id="12" dur="500"/>
                                        <p:tgtEl>
                                          <p:spTgt spid="14746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7460">
                                            <p:txEl>
                                              <p:pRg st="2" end="2"/>
                                            </p:txEl>
                                          </p:spTgt>
                                        </p:tgtEl>
                                        <p:attrNameLst>
                                          <p:attrName>style.visibility</p:attrName>
                                        </p:attrNameLst>
                                      </p:cBhvr>
                                      <p:to>
                                        <p:strVal val="visible"/>
                                      </p:to>
                                    </p:set>
                                    <p:animEffect transition="in" filter="fade">
                                      <p:cBhvr>
                                        <p:cTn id="17" dur="500"/>
                                        <p:tgtEl>
                                          <p:spTgt spid="14746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7460">
                                            <p:txEl>
                                              <p:pRg st="3" end="3"/>
                                            </p:txEl>
                                          </p:spTgt>
                                        </p:tgtEl>
                                        <p:attrNameLst>
                                          <p:attrName>style.visibility</p:attrName>
                                        </p:attrNameLst>
                                      </p:cBhvr>
                                      <p:to>
                                        <p:strVal val="visible"/>
                                      </p:to>
                                    </p:set>
                                    <p:animEffect transition="in" filter="fade">
                                      <p:cBhvr>
                                        <p:cTn id="22" dur="500"/>
                                        <p:tgtEl>
                                          <p:spTgt spid="147460">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7460">
                                            <p:txEl>
                                              <p:pRg st="4" end="4"/>
                                            </p:txEl>
                                          </p:spTgt>
                                        </p:tgtEl>
                                        <p:attrNameLst>
                                          <p:attrName>style.visibility</p:attrName>
                                        </p:attrNameLst>
                                      </p:cBhvr>
                                      <p:to>
                                        <p:strVal val="visible"/>
                                      </p:to>
                                    </p:set>
                                    <p:animEffect transition="in" filter="fade">
                                      <p:cBhvr>
                                        <p:cTn id="25" dur="500"/>
                                        <p:tgtEl>
                                          <p:spTgt spid="14746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0"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ooter Placeholder 4"/>
          <p:cNvSpPr>
            <a:spLocks noGrp="1"/>
          </p:cNvSpPr>
          <p:nvPr>
            <p:ph type="ftr" sz="quarter" idx="11"/>
          </p:nvPr>
        </p:nvSpPr>
        <p:spPr/>
        <p:txBody>
          <a:bodyPr/>
          <a:lstStyle/>
          <a:p>
            <a:r>
              <a:rPr lang="en-US"/>
              <a:t>A Course In Business Statistics, 4th © 2006 Prentice-Hall, Inc.</a:t>
            </a:r>
          </a:p>
        </p:txBody>
      </p:sp>
      <p:sp>
        <p:nvSpPr>
          <p:cNvPr id="147459" name="Rectangle 3"/>
          <p:cNvSpPr>
            <a:spLocks noGrp="1" noChangeArrowheads="1"/>
          </p:cNvSpPr>
          <p:nvPr>
            <p:ph type="title"/>
          </p:nvPr>
        </p:nvSpPr>
        <p:spPr>
          <a:xfrm>
            <a:off x="990600" y="76200"/>
            <a:ext cx="7793038" cy="762000"/>
          </a:xfrm>
        </p:spPr>
        <p:txBody>
          <a:bodyPr/>
          <a:lstStyle/>
          <a:p>
            <a:r>
              <a:rPr lang="en-US" dirty="0"/>
              <a:t>Cluster Samples</a:t>
            </a:r>
          </a:p>
        </p:txBody>
      </p:sp>
      <p:graphicFrame>
        <p:nvGraphicFramePr>
          <p:cNvPr id="147461" name="Object 5">
            <a:hlinkClick r:id="" action="ppaction://ole?verb=0"/>
          </p:cNvPr>
          <p:cNvGraphicFramePr>
            <a:graphicFrameLocks/>
          </p:cNvGraphicFramePr>
          <p:nvPr>
            <p:extLst>
              <p:ext uri="{D42A27DB-BD31-4B8C-83A1-F6EECF244321}">
                <p14:modId xmlns:p14="http://schemas.microsoft.com/office/powerpoint/2010/main" val="386762079"/>
              </p:ext>
            </p:extLst>
          </p:nvPr>
        </p:nvGraphicFramePr>
        <p:xfrm>
          <a:off x="5181600" y="2286000"/>
          <a:ext cx="1609725" cy="1117600"/>
        </p:xfrm>
        <a:graphic>
          <a:graphicData uri="http://schemas.openxmlformats.org/presentationml/2006/ole">
            <mc:AlternateContent xmlns:mc="http://schemas.openxmlformats.org/markup-compatibility/2006">
              <mc:Choice xmlns:v="urn:schemas-microsoft-com:vml" Requires="v">
                <p:oleObj spid="_x0000_s159751" name="Clip" r:id="rId3" imgW="1608120" imgH="1116000" progId="MS_ClipArt_Gallery.2">
                  <p:embed/>
                </p:oleObj>
              </mc:Choice>
              <mc:Fallback>
                <p:oleObj name="Clip" r:id="rId3" imgW="1608120" imgH="1116000" progId="MS_ClipArt_Gallery.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2286000"/>
                        <a:ext cx="1609725"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7462" name="Rectangle 6"/>
          <p:cNvSpPr>
            <a:spLocks noChangeArrowheads="1"/>
          </p:cNvSpPr>
          <p:nvPr/>
        </p:nvSpPr>
        <p:spPr bwMode="auto">
          <a:xfrm>
            <a:off x="228600" y="3200400"/>
            <a:ext cx="1981200" cy="1196975"/>
          </a:xfrm>
          <a:prstGeom prst="rect">
            <a:avLst/>
          </a:prstGeom>
          <a:solidFill>
            <a:srgbClr val="FFFFC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buClrTx/>
              <a:buSzTx/>
              <a:buFontTx/>
              <a:buNone/>
            </a:pPr>
            <a:r>
              <a:rPr lang="en-US" b="1"/>
              <a:t>Population divided into 16 clusters.</a:t>
            </a:r>
          </a:p>
        </p:txBody>
      </p:sp>
      <p:sp>
        <p:nvSpPr>
          <p:cNvPr id="147463" name="Line 7"/>
          <p:cNvSpPr>
            <a:spLocks noChangeShapeType="1"/>
          </p:cNvSpPr>
          <p:nvPr/>
        </p:nvSpPr>
        <p:spPr bwMode="auto">
          <a:xfrm flipH="1" flipV="1">
            <a:off x="4191000" y="3657600"/>
            <a:ext cx="304800" cy="304800"/>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47464" name="Line 8"/>
          <p:cNvSpPr>
            <a:spLocks noChangeShapeType="1"/>
          </p:cNvSpPr>
          <p:nvPr/>
        </p:nvSpPr>
        <p:spPr bwMode="auto">
          <a:xfrm flipH="1" flipV="1">
            <a:off x="4876800" y="3581400"/>
            <a:ext cx="0" cy="381000"/>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47465" name="Line 9"/>
          <p:cNvSpPr>
            <a:spLocks noChangeShapeType="1"/>
          </p:cNvSpPr>
          <p:nvPr/>
        </p:nvSpPr>
        <p:spPr bwMode="auto">
          <a:xfrm>
            <a:off x="2209800" y="3352800"/>
            <a:ext cx="533400" cy="0"/>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47466" name="Line 10"/>
          <p:cNvSpPr>
            <a:spLocks noChangeShapeType="1"/>
          </p:cNvSpPr>
          <p:nvPr/>
        </p:nvSpPr>
        <p:spPr bwMode="auto">
          <a:xfrm flipV="1">
            <a:off x="6248400" y="3657600"/>
            <a:ext cx="457200" cy="228600"/>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graphicFrame>
        <p:nvGraphicFramePr>
          <p:cNvPr id="147515" name="Group 59"/>
          <p:cNvGraphicFramePr>
            <a:graphicFrameLocks noGrp="1"/>
          </p:cNvGraphicFramePr>
          <p:nvPr>
            <p:extLst>
              <p:ext uri="{D42A27DB-BD31-4B8C-83A1-F6EECF244321}">
                <p14:modId xmlns:p14="http://schemas.microsoft.com/office/powerpoint/2010/main" val="3924291109"/>
              </p:ext>
            </p:extLst>
          </p:nvPr>
        </p:nvGraphicFramePr>
        <p:xfrm>
          <a:off x="2743200" y="3124200"/>
          <a:ext cx="6096000" cy="451104"/>
        </p:xfrm>
        <a:graphic>
          <a:graphicData uri="http://schemas.openxmlformats.org/drawingml/2006/table">
            <a:tbl>
              <a:tblPr/>
              <a:tblGrid>
                <a:gridCol w="381000"/>
                <a:gridCol w="381000"/>
                <a:gridCol w="381000"/>
                <a:gridCol w="381000"/>
                <a:gridCol w="381000"/>
                <a:gridCol w="381000"/>
                <a:gridCol w="381000"/>
                <a:gridCol w="381000"/>
                <a:gridCol w="381000"/>
                <a:gridCol w="381000"/>
                <a:gridCol w="381000"/>
                <a:gridCol w="381000"/>
                <a:gridCol w="381000"/>
                <a:gridCol w="381000"/>
                <a:gridCol w="381000"/>
                <a:gridCol w="381000"/>
              </a:tblGrid>
              <a:tr h="279400">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tr-TR" sz="2400" b="0" i="0" u="none" strike="noStrike" cap="none" normalizeH="0" baseline="0" smtClean="0">
                        <a:ln>
                          <a:noFill/>
                        </a:ln>
                        <a:solidFill>
                          <a:schemeClr val="tx1"/>
                        </a:solidFill>
                        <a:effectLst/>
                        <a:latin typeface="Arial" pitchFamily="34" charset="0"/>
                      </a:endParaRPr>
                    </a:p>
                  </a:txBody>
                  <a:tcPr marL="85342" marR="85342" marT="42672" marB="4267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tr-TR" sz="2400" b="0" i="0" u="none" strike="noStrike" cap="none" normalizeH="0" baseline="0" smtClean="0">
                        <a:ln>
                          <a:noFill/>
                        </a:ln>
                        <a:solidFill>
                          <a:schemeClr val="tx1"/>
                        </a:solidFill>
                        <a:effectLst/>
                        <a:latin typeface="Arial" pitchFamily="34" charset="0"/>
                      </a:endParaRPr>
                    </a:p>
                  </a:txBody>
                  <a:tcPr marL="85342" marR="85342" marT="42672" marB="42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tr-TR" sz="2400" b="0" i="0" u="none" strike="noStrike" cap="none" normalizeH="0" baseline="0" smtClean="0">
                        <a:ln>
                          <a:noFill/>
                        </a:ln>
                        <a:solidFill>
                          <a:schemeClr val="tx1"/>
                        </a:solidFill>
                        <a:effectLst/>
                        <a:latin typeface="Arial" pitchFamily="34" charset="0"/>
                      </a:endParaRPr>
                    </a:p>
                  </a:txBody>
                  <a:tcPr marL="85342" marR="85342" marT="42672" marB="42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tr-TR" sz="2400" b="0" i="0" u="none" strike="noStrike" cap="none" normalizeH="0" baseline="0" smtClean="0">
                        <a:ln>
                          <a:noFill/>
                        </a:ln>
                        <a:solidFill>
                          <a:schemeClr val="tx1"/>
                        </a:solidFill>
                        <a:effectLst/>
                        <a:latin typeface="Arial" pitchFamily="34" charset="0"/>
                      </a:endParaRPr>
                    </a:p>
                  </a:txBody>
                  <a:tcPr marL="85342" marR="85342" marT="42672" marB="42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tr-TR" sz="2400" b="0" i="0" u="none" strike="noStrike" cap="none" normalizeH="0" baseline="0" smtClean="0">
                        <a:ln>
                          <a:noFill/>
                        </a:ln>
                        <a:solidFill>
                          <a:schemeClr val="tx1"/>
                        </a:solidFill>
                        <a:effectLst/>
                        <a:latin typeface="Arial" pitchFamily="34" charset="0"/>
                      </a:endParaRPr>
                    </a:p>
                  </a:txBody>
                  <a:tcPr marL="85342" marR="85342" marT="42672" marB="42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tr-TR" sz="2400" b="0" i="0" u="none" strike="noStrike" cap="none" normalizeH="0" baseline="0" smtClean="0">
                        <a:ln>
                          <a:noFill/>
                        </a:ln>
                        <a:solidFill>
                          <a:schemeClr val="tx1"/>
                        </a:solidFill>
                        <a:effectLst/>
                        <a:latin typeface="Arial" pitchFamily="34" charset="0"/>
                      </a:endParaRPr>
                    </a:p>
                  </a:txBody>
                  <a:tcPr marL="85342" marR="85342" marT="42672" marB="42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tr-TR" sz="2400" b="0" i="0" u="none" strike="noStrike" cap="none" normalizeH="0" baseline="0" smtClean="0">
                        <a:ln>
                          <a:noFill/>
                        </a:ln>
                        <a:solidFill>
                          <a:schemeClr val="tx1"/>
                        </a:solidFill>
                        <a:effectLst/>
                        <a:latin typeface="Arial" pitchFamily="34" charset="0"/>
                      </a:endParaRPr>
                    </a:p>
                  </a:txBody>
                  <a:tcPr marL="85342" marR="85342" marT="42672" marB="42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tr-TR" sz="2400" b="0" i="0" u="none" strike="noStrike" cap="none" normalizeH="0" baseline="0" smtClean="0">
                        <a:ln>
                          <a:noFill/>
                        </a:ln>
                        <a:solidFill>
                          <a:schemeClr val="tx1"/>
                        </a:solidFill>
                        <a:effectLst/>
                        <a:latin typeface="Arial" pitchFamily="34" charset="0"/>
                      </a:endParaRPr>
                    </a:p>
                  </a:txBody>
                  <a:tcPr marL="85342" marR="85342" marT="42672" marB="42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tr-TR" sz="2400" b="0" i="0" u="none" strike="noStrike" cap="none" normalizeH="0" baseline="0" smtClean="0">
                        <a:ln>
                          <a:noFill/>
                        </a:ln>
                        <a:solidFill>
                          <a:schemeClr val="tx1"/>
                        </a:solidFill>
                        <a:effectLst/>
                        <a:latin typeface="Arial" pitchFamily="34" charset="0"/>
                      </a:endParaRPr>
                    </a:p>
                  </a:txBody>
                  <a:tcPr marL="85342" marR="85342" marT="42672" marB="42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tr-TR" sz="2400" b="0" i="0" u="none" strike="noStrike" cap="none" normalizeH="0" baseline="0" smtClean="0">
                        <a:ln>
                          <a:noFill/>
                        </a:ln>
                        <a:solidFill>
                          <a:schemeClr val="tx1"/>
                        </a:solidFill>
                        <a:effectLst/>
                        <a:latin typeface="Arial" pitchFamily="34" charset="0"/>
                      </a:endParaRPr>
                    </a:p>
                  </a:txBody>
                  <a:tcPr marL="85342" marR="85342" marT="42672" marB="42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tr-TR" sz="2400" b="0" i="0" u="none" strike="noStrike" cap="none" normalizeH="0" baseline="0" smtClean="0">
                        <a:ln>
                          <a:noFill/>
                        </a:ln>
                        <a:solidFill>
                          <a:schemeClr val="tx1"/>
                        </a:solidFill>
                        <a:effectLst/>
                        <a:latin typeface="Arial" pitchFamily="34" charset="0"/>
                      </a:endParaRPr>
                    </a:p>
                  </a:txBody>
                  <a:tcPr marL="85342" marR="85342" marT="42672" marB="42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tr-TR" sz="2400" b="0" i="0" u="none" strike="noStrike" cap="none" normalizeH="0" baseline="0" smtClean="0">
                        <a:ln>
                          <a:noFill/>
                        </a:ln>
                        <a:solidFill>
                          <a:schemeClr val="tx1"/>
                        </a:solidFill>
                        <a:effectLst/>
                        <a:latin typeface="Arial" pitchFamily="34" charset="0"/>
                      </a:endParaRPr>
                    </a:p>
                  </a:txBody>
                  <a:tcPr marL="85342" marR="85342" marT="42672" marB="42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tr-TR" sz="2400" b="0" i="0" u="none" strike="noStrike" cap="none" normalizeH="0" baseline="0" smtClean="0">
                        <a:ln>
                          <a:noFill/>
                        </a:ln>
                        <a:solidFill>
                          <a:schemeClr val="tx1"/>
                        </a:solidFill>
                        <a:effectLst/>
                        <a:latin typeface="Arial" pitchFamily="34" charset="0"/>
                      </a:endParaRPr>
                    </a:p>
                  </a:txBody>
                  <a:tcPr marL="85342" marR="85342" marT="42672" marB="42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tr-TR" sz="2400" b="0" i="0" u="none" strike="noStrike" cap="none" normalizeH="0" baseline="0" smtClean="0">
                        <a:ln>
                          <a:noFill/>
                        </a:ln>
                        <a:solidFill>
                          <a:schemeClr val="tx1"/>
                        </a:solidFill>
                        <a:effectLst/>
                        <a:latin typeface="Arial" pitchFamily="34" charset="0"/>
                      </a:endParaRPr>
                    </a:p>
                  </a:txBody>
                  <a:tcPr marL="85342" marR="85342" marT="42672" marB="42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tr-TR" sz="2400" b="0" i="0" u="none" strike="noStrike" cap="none" normalizeH="0" baseline="0" smtClean="0">
                        <a:ln>
                          <a:noFill/>
                        </a:ln>
                        <a:solidFill>
                          <a:schemeClr val="tx1"/>
                        </a:solidFill>
                        <a:effectLst/>
                        <a:latin typeface="Arial" pitchFamily="34" charset="0"/>
                      </a:endParaRPr>
                    </a:p>
                  </a:txBody>
                  <a:tcPr marL="85342" marR="85342" marT="42672" marB="42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tr-TR" sz="2400" b="0" i="0" u="none" strike="noStrike" cap="none" normalizeH="0" baseline="0" dirty="0" smtClean="0">
                        <a:ln>
                          <a:noFill/>
                        </a:ln>
                        <a:solidFill>
                          <a:schemeClr val="tx1"/>
                        </a:solidFill>
                        <a:effectLst/>
                        <a:latin typeface="Arial" pitchFamily="34" charset="0"/>
                      </a:endParaRPr>
                    </a:p>
                  </a:txBody>
                  <a:tcPr marL="85342" marR="85342" marT="42672" marB="4267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47505" name="Rectangle 49"/>
          <p:cNvSpPr>
            <a:spLocks noChangeArrowheads="1"/>
          </p:cNvSpPr>
          <p:nvPr/>
        </p:nvSpPr>
        <p:spPr bwMode="auto">
          <a:xfrm>
            <a:off x="4267200" y="3886200"/>
            <a:ext cx="2590800" cy="711200"/>
          </a:xfrm>
          <a:prstGeom prst="rect">
            <a:avLst/>
          </a:prstGeom>
          <a:solidFill>
            <a:srgbClr val="FFFFC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buClrTx/>
              <a:buSzTx/>
              <a:buFontTx/>
              <a:buNone/>
            </a:pPr>
            <a:r>
              <a:rPr lang="en-US" sz="2000" b="1"/>
              <a:t>Randomly selected clusters for sample</a:t>
            </a:r>
          </a:p>
        </p:txBody>
      </p:sp>
      <p:sp>
        <p:nvSpPr>
          <p:cNvPr id="2" name="Content Placeholder 1"/>
          <p:cNvSpPr>
            <a:spLocks noGrp="1"/>
          </p:cNvSpPr>
          <p:nvPr>
            <p:ph idx="1"/>
          </p:nvPr>
        </p:nvSpPr>
        <p:spPr/>
        <p:txBody>
          <a:bodyPr/>
          <a:lstStyle/>
          <a:p>
            <a:endParaRPr lang="tr-TR"/>
          </a:p>
        </p:txBody>
      </p:sp>
    </p:spTree>
    <p:extLst>
      <p:ext uri="{BB962C8B-B14F-4D97-AF65-F5344CB8AC3E}">
        <p14:creationId xmlns:p14="http://schemas.microsoft.com/office/powerpoint/2010/main" val="251169187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A Course In Business Statistics, 4th © 2006 Prentice-Hall, Inc.</a:t>
            </a:r>
          </a:p>
        </p:txBody>
      </p:sp>
      <p:sp>
        <p:nvSpPr>
          <p:cNvPr id="130050" name="Rectangle 2"/>
          <p:cNvSpPr>
            <a:spLocks noGrp="1" noChangeArrowheads="1"/>
          </p:cNvSpPr>
          <p:nvPr>
            <p:ph type="title"/>
          </p:nvPr>
        </p:nvSpPr>
        <p:spPr/>
        <p:txBody>
          <a:bodyPr/>
          <a:lstStyle/>
          <a:p>
            <a:r>
              <a:rPr lang="en-US"/>
              <a:t>Key Definitions</a:t>
            </a:r>
          </a:p>
        </p:txBody>
      </p:sp>
      <p:sp>
        <p:nvSpPr>
          <p:cNvPr id="130051" name="Rectangle 3"/>
          <p:cNvSpPr>
            <a:spLocks noGrp="1" noChangeArrowheads="1"/>
          </p:cNvSpPr>
          <p:nvPr>
            <p:ph type="body" idx="1"/>
          </p:nvPr>
        </p:nvSpPr>
        <p:spPr>
          <a:xfrm>
            <a:off x="762000" y="1752600"/>
            <a:ext cx="7924800" cy="4532313"/>
          </a:xfrm>
        </p:spPr>
        <p:txBody>
          <a:bodyPr/>
          <a:lstStyle/>
          <a:p>
            <a:pPr>
              <a:lnSpc>
                <a:spcPct val="110000"/>
              </a:lnSpc>
            </a:pPr>
            <a:r>
              <a:rPr lang="en-US"/>
              <a:t>A </a:t>
            </a:r>
            <a:r>
              <a:rPr lang="en-US" b="1">
                <a:solidFill>
                  <a:schemeClr val="folHlink"/>
                </a:solidFill>
              </a:rPr>
              <a:t>population</a:t>
            </a:r>
            <a:r>
              <a:rPr lang="en-US"/>
              <a:t> is the entire collection of things under consideration</a:t>
            </a:r>
          </a:p>
          <a:p>
            <a:pPr lvl="1">
              <a:lnSpc>
                <a:spcPct val="110000"/>
              </a:lnSpc>
            </a:pPr>
            <a:r>
              <a:rPr lang="en-US"/>
              <a:t>A </a:t>
            </a:r>
            <a:r>
              <a:rPr lang="en-US" b="1">
                <a:solidFill>
                  <a:schemeClr val="folHlink"/>
                </a:solidFill>
              </a:rPr>
              <a:t>parameter</a:t>
            </a:r>
            <a:r>
              <a:rPr lang="en-US"/>
              <a:t> is a summary measure computed to describe a characteristic of the population</a:t>
            </a:r>
          </a:p>
          <a:p>
            <a:pPr>
              <a:lnSpc>
                <a:spcPct val="110000"/>
              </a:lnSpc>
              <a:spcBef>
                <a:spcPct val="50000"/>
              </a:spcBef>
            </a:pPr>
            <a:r>
              <a:rPr lang="en-US"/>
              <a:t>A </a:t>
            </a:r>
            <a:r>
              <a:rPr lang="en-US" b="1">
                <a:solidFill>
                  <a:schemeClr val="hlink"/>
                </a:solidFill>
              </a:rPr>
              <a:t>sample</a:t>
            </a:r>
            <a:r>
              <a:rPr lang="en-US"/>
              <a:t> is a portion of the population selected for analysis</a:t>
            </a:r>
          </a:p>
          <a:p>
            <a:pPr lvl="1">
              <a:lnSpc>
                <a:spcPct val="110000"/>
              </a:lnSpc>
            </a:pPr>
            <a:r>
              <a:rPr lang="en-US"/>
              <a:t>A </a:t>
            </a:r>
            <a:r>
              <a:rPr lang="en-US" b="1">
                <a:solidFill>
                  <a:schemeClr val="hlink"/>
                </a:solidFill>
              </a:rPr>
              <a:t>statistic</a:t>
            </a:r>
            <a:r>
              <a:rPr lang="en-US"/>
              <a:t> is a summary measure computed to describe a characteristic of the sample</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t>A Course In Business Statistics, 4th © 2006 Prentice-Hall, Inc.</a:t>
            </a:r>
          </a:p>
        </p:txBody>
      </p:sp>
      <p:sp>
        <p:nvSpPr>
          <p:cNvPr id="158723" name="Rectangle 3"/>
          <p:cNvSpPr>
            <a:spLocks noGrp="1" noChangeArrowheads="1"/>
          </p:cNvSpPr>
          <p:nvPr>
            <p:ph type="body" idx="1"/>
          </p:nvPr>
        </p:nvSpPr>
        <p:spPr>
          <a:xfrm>
            <a:off x="1066800" y="1600200"/>
            <a:ext cx="7620000" cy="3276600"/>
          </a:xfrm>
          <a:noFill/>
          <a:extLst>
            <a:ext uri="{909E8E84-426E-40DD-AFC4-6F175D3DCCD1}">
              <a14:hiddenFill xmlns:a14="http://schemas.microsoft.com/office/drawing/2010/main">
                <a:solidFill>
                  <a:schemeClr val="bg1"/>
                </a:solidFill>
              </a14:hiddenFill>
            </a:ext>
          </a:extLst>
        </p:spPr>
        <p:txBody>
          <a:bodyPr/>
          <a:lstStyle/>
          <a:p>
            <a:pPr marL="342900" indent="-342900" defTabSz="914400"/>
            <a:r>
              <a:rPr lang="en-US"/>
              <a:t>Making statements about a population by examining sample results</a:t>
            </a:r>
          </a:p>
          <a:p>
            <a:pPr marL="342900" indent="-342900" defTabSz="914400">
              <a:spcBef>
                <a:spcPct val="50000"/>
              </a:spcBef>
              <a:buFont typeface="Wingdings" pitchFamily="2" charset="2"/>
              <a:buNone/>
            </a:pPr>
            <a:r>
              <a:rPr lang="en-US" sz="2300">
                <a:solidFill>
                  <a:schemeClr val="hlink"/>
                </a:solidFill>
              </a:rPr>
              <a:t>Sample statistics</a:t>
            </a:r>
            <a:r>
              <a:rPr lang="en-US" sz="2300"/>
              <a:t>  </a:t>
            </a:r>
            <a:r>
              <a:rPr lang="en-US" sz="2300">
                <a:solidFill>
                  <a:srgbClr val="66FFFF"/>
                </a:solidFill>
              </a:rPr>
              <a:t>           </a:t>
            </a:r>
            <a:r>
              <a:rPr lang="en-US" sz="2300"/>
              <a:t>   </a:t>
            </a:r>
            <a:r>
              <a:rPr lang="en-US" sz="2300">
                <a:solidFill>
                  <a:schemeClr val="folHlink"/>
                </a:solidFill>
              </a:rPr>
              <a:t>Population parameters</a:t>
            </a:r>
            <a:r>
              <a:rPr lang="en-US" sz="2600"/>
              <a:t> </a:t>
            </a:r>
          </a:p>
          <a:p>
            <a:pPr marL="342900" indent="-342900" defTabSz="914400">
              <a:buFont typeface="Wingdings" pitchFamily="2" charset="2"/>
              <a:buNone/>
            </a:pPr>
            <a:r>
              <a:rPr lang="en-US" sz="2400"/>
              <a:t>       </a:t>
            </a:r>
            <a:r>
              <a:rPr lang="en-US" sz="2000">
                <a:solidFill>
                  <a:schemeClr val="hlink"/>
                </a:solidFill>
              </a:rPr>
              <a:t>(known)  </a:t>
            </a:r>
            <a:r>
              <a:rPr lang="en-US" sz="2400"/>
              <a:t>      </a:t>
            </a:r>
            <a:r>
              <a:rPr lang="en-US" sz="2400" b="1"/>
              <a:t>Inference</a:t>
            </a:r>
            <a:r>
              <a:rPr lang="en-US" sz="2400"/>
              <a:t>            </a:t>
            </a:r>
            <a:r>
              <a:rPr lang="en-US" sz="2000">
                <a:solidFill>
                  <a:schemeClr val="folHlink"/>
                </a:solidFill>
              </a:rPr>
              <a:t>(unknown, but can </a:t>
            </a:r>
          </a:p>
          <a:p>
            <a:pPr marL="342900" indent="-342900" defTabSz="914400">
              <a:buFont typeface="Wingdings" pitchFamily="2" charset="2"/>
              <a:buNone/>
            </a:pPr>
            <a:r>
              <a:rPr lang="en-US" sz="2000">
                <a:solidFill>
                  <a:schemeClr val="folHlink"/>
                </a:solidFill>
              </a:rPr>
              <a:t>						      be estimated from</a:t>
            </a:r>
          </a:p>
          <a:p>
            <a:pPr marL="342900" indent="-342900" defTabSz="914400">
              <a:buFont typeface="Wingdings" pitchFamily="2" charset="2"/>
              <a:buNone/>
            </a:pPr>
            <a:r>
              <a:rPr lang="en-US" sz="2000">
                <a:solidFill>
                  <a:schemeClr val="folHlink"/>
                </a:solidFill>
              </a:rPr>
              <a:t>						      sample evidence)</a:t>
            </a:r>
          </a:p>
        </p:txBody>
      </p:sp>
      <p:graphicFrame>
        <p:nvGraphicFramePr>
          <p:cNvPr id="158725" name="Object 5"/>
          <p:cNvGraphicFramePr>
            <a:graphicFrameLocks noChangeAspect="1"/>
          </p:cNvGraphicFramePr>
          <p:nvPr/>
        </p:nvGraphicFramePr>
        <p:xfrm>
          <a:off x="2514600" y="3733800"/>
          <a:ext cx="5486400" cy="2508250"/>
        </p:xfrm>
        <a:graphic>
          <a:graphicData uri="http://schemas.openxmlformats.org/presentationml/2006/ole">
            <mc:AlternateContent xmlns:mc="http://schemas.openxmlformats.org/markup-compatibility/2006">
              <mc:Choice xmlns:v="urn:schemas-microsoft-com:vml" Requires="v">
                <p:oleObj spid="_x0000_s158772" name="Drawing" r:id="rId3" imgW="5038560" imgH="2305080" progId="Presentations.Drawing.10">
                  <p:embed/>
                </p:oleObj>
              </mc:Choice>
              <mc:Fallback>
                <p:oleObj name="Drawing" r:id="rId3" imgW="5038560" imgH="2305080" progId="Presentations.Drawing.10">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3733800"/>
                        <a:ext cx="5486400" cy="250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8726" name="Rectangle 6"/>
          <p:cNvSpPr>
            <a:spLocks noGrp="1" noChangeArrowheads="1"/>
          </p:cNvSpPr>
          <p:nvPr>
            <p:ph type="title"/>
          </p:nvPr>
        </p:nvSpPr>
        <p:spPr/>
        <p:txBody>
          <a:bodyPr/>
          <a:lstStyle/>
          <a:p>
            <a:r>
              <a:rPr lang="en-US"/>
              <a:t>Inferential Statistics</a:t>
            </a:r>
          </a:p>
        </p:txBody>
      </p:sp>
      <p:sp>
        <p:nvSpPr>
          <p:cNvPr id="158727" name="Line 7"/>
          <p:cNvSpPr>
            <a:spLocks noChangeShapeType="1"/>
          </p:cNvSpPr>
          <p:nvPr/>
        </p:nvSpPr>
        <p:spPr bwMode="auto">
          <a:xfrm>
            <a:off x="3124200" y="2895600"/>
            <a:ext cx="914400" cy="0"/>
          </a:xfrm>
          <a:prstGeom prst="line">
            <a:avLst/>
          </a:prstGeom>
          <a:noFill/>
          <a:ln w="889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tr-T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t>A Course In Business Statistics, 4th © 2006 Prentice-Hall, Inc.</a:t>
            </a:r>
          </a:p>
        </p:txBody>
      </p:sp>
      <p:sp>
        <p:nvSpPr>
          <p:cNvPr id="134146" name="Rectangle 2"/>
          <p:cNvSpPr>
            <a:spLocks noGrp="1" noChangeArrowheads="1"/>
          </p:cNvSpPr>
          <p:nvPr>
            <p:ph type="title"/>
          </p:nvPr>
        </p:nvSpPr>
        <p:spPr/>
        <p:txBody>
          <a:bodyPr/>
          <a:lstStyle/>
          <a:p>
            <a:r>
              <a:rPr lang="en-US"/>
              <a:t>Inferential Statistics</a:t>
            </a:r>
          </a:p>
        </p:txBody>
      </p:sp>
      <p:sp>
        <p:nvSpPr>
          <p:cNvPr id="134147" name="Rectangle 3"/>
          <p:cNvSpPr>
            <a:spLocks noGrp="1" noChangeArrowheads="1"/>
          </p:cNvSpPr>
          <p:nvPr>
            <p:ph type="body" idx="1"/>
          </p:nvPr>
        </p:nvSpPr>
        <p:spPr>
          <a:xfrm>
            <a:off x="381000" y="2286000"/>
            <a:ext cx="5791200" cy="4227513"/>
          </a:xfrm>
        </p:spPr>
        <p:txBody>
          <a:bodyPr/>
          <a:lstStyle/>
          <a:p>
            <a:pPr>
              <a:lnSpc>
                <a:spcPct val="110000"/>
              </a:lnSpc>
            </a:pPr>
            <a:r>
              <a:rPr lang="en-US" b="1"/>
              <a:t>Estimation</a:t>
            </a:r>
          </a:p>
          <a:p>
            <a:pPr lvl="1">
              <a:lnSpc>
                <a:spcPct val="110000"/>
              </a:lnSpc>
            </a:pPr>
            <a:r>
              <a:rPr lang="en-US"/>
              <a:t>e.g.: Estimate the population mean weight using the sample mean weight</a:t>
            </a:r>
          </a:p>
          <a:p>
            <a:pPr>
              <a:lnSpc>
                <a:spcPct val="110000"/>
              </a:lnSpc>
            </a:pPr>
            <a:r>
              <a:rPr lang="en-US" b="1"/>
              <a:t>Hypothesis Testing</a:t>
            </a:r>
          </a:p>
          <a:p>
            <a:pPr lvl="1">
              <a:lnSpc>
                <a:spcPct val="110000"/>
              </a:lnSpc>
            </a:pPr>
            <a:r>
              <a:rPr lang="en-US"/>
              <a:t>e.g.: Use sample evidence to test the claim that the population mean weight is 120 pounds</a:t>
            </a:r>
          </a:p>
        </p:txBody>
      </p:sp>
      <p:sp>
        <p:nvSpPr>
          <p:cNvPr id="134148" name="Rectangle 4"/>
          <p:cNvSpPr>
            <a:spLocks noChangeArrowheads="1"/>
          </p:cNvSpPr>
          <p:nvPr/>
        </p:nvSpPr>
        <p:spPr bwMode="auto">
          <a:xfrm>
            <a:off x="1219200" y="1524000"/>
            <a:ext cx="7467600" cy="685800"/>
          </a:xfrm>
          <a:prstGeom prst="rect">
            <a:avLst/>
          </a:prstGeom>
          <a:solidFill>
            <a:srgbClr val="FFFFD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lnSpc>
                <a:spcPct val="80000"/>
              </a:lnSpc>
              <a:spcBef>
                <a:spcPct val="50000"/>
              </a:spcBef>
              <a:buClrTx/>
              <a:buSzTx/>
              <a:buFontTx/>
              <a:buNone/>
            </a:pPr>
            <a:r>
              <a:rPr lang="en-US" b="1">
                <a:solidFill>
                  <a:srgbClr val="000066"/>
                </a:solidFill>
              </a:rPr>
              <a:t>Drawing conclusions and/or making decisions concerning a </a:t>
            </a:r>
            <a:r>
              <a:rPr lang="en-US" b="1">
                <a:solidFill>
                  <a:schemeClr val="hlink"/>
                </a:solidFill>
              </a:rPr>
              <a:t>population</a:t>
            </a:r>
            <a:r>
              <a:rPr lang="en-US" b="1">
                <a:solidFill>
                  <a:schemeClr val="bg2"/>
                </a:solidFill>
              </a:rPr>
              <a:t> </a:t>
            </a:r>
            <a:r>
              <a:rPr lang="en-US" b="1">
                <a:solidFill>
                  <a:srgbClr val="000066"/>
                </a:solidFill>
              </a:rPr>
              <a:t>based on </a:t>
            </a:r>
            <a:r>
              <a:rPr lang="en-US" b="1">
                <a:solidFill>
                  <a:srgbClr val="FF0000"/>
                </a:solidFill>
              </a:rPr>
              <a:t>sample</a:t>
            </a:r>
            <a:r>
              <a:rPr lang="en-US" b="1">
                <a:solidFill>
                  <a:srgbClr val="000066"/>
                </a:solidFill>
              </a:rPr>
              <a:t> results.</a:t>
            </a:r>
          </a:p>
        </p:txBody>
      </p:sp>
      <p:pic>
        <p:nvPicPr>
          <p:cNvPr id="134149" name="Picture 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3600" y="3276600"/>
            <a:ext cx="31242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A Course In Business Statistics, 4th © 2006 Prentice-Hall, Inc.</a:t>
            </a:r>
          </a:p>
        </p:txBody>
      </p:sp>
      <p:sp>
        <p:nvSpPr>
          <p:cNvPr id="169986" name="Rectangle 2"/>
          <p:cNvSpPr>
            <a:spLocks noGrp="1" noChangeArrowheads="1"/>
          </p:cNvSpPr>
          <p:nvPr>
            <p:ph type="title"/>
          </p:nvPr>
        </p:nvSpPr>
        <p:spPr/>
        <p:txBody>
          <a:bodyPr/>
          <a:lstStyle/>
          <a:p>
            <a:r>
              <a:rPr lang="en-US"/>
              <a:t>Chapter Summary</a:t>
            </a:r>
          </a:p>
        </p:txBody>
      </p:sp>
      <p:sp>
        <p:nvSpPr>
          <p:cNvPr id="169987" name="Rectangle 3"/>
          <p:cNvSpPr>
            <a:spLocks noGrp="1" noChangeArrowheads="1"/>
          </p:cNvSpPr>
          <p:nvPr>
            <p:ph type="body" idx="1"/>
          </p:nvPr>
        </p:nvSpPr>
        <p:spPr>
          <a:xfrm>
            <a:off x="381000" y="1828800"/>
            <a:ext cx="8610600" cy="4532313"/>
          </a:xfrm>
        </p:spPr>
        <p:txBody>
          <a:bodyPr/>
          <a:lstStyle/>
          <a:p>
            <a:pPr>
              <a:lnSpc>
                <a:spcPct val="110000"/>
              </a:lnSpc>
            </a:pPr>
            <a:r>
              <a:rPr lang="en-US"/>
              <a:t>Reviewed key data collection methods</a:t>
            </a:r>
          </a:p>
          <a:p>
            <a:pPr>
              <a:lnSpc>
                <a:spcPct val="110000"/>
              </a:lnSpc>
            </a:pPr>
            <a:r>
              <a:rPr lang="en-US"/>
              <a:t>Introduced key definitions:</a:t>
            </a:r>
          </a:p>
          <a:p>
            <a:pPr lvl="1">
              <a:lnSpc>
                <a:spcPct val="110000"/>
              </a:lnSpc>
              <a:buFont typeface="Wingdings" pitchFamily="2" charset="2"/>
              <a:buNone/>
            </a:pPr>
            <a:r>
              <a:rPr lang="en-US" sz="2000">
                <a:solidFill>
                  <a:schemeClr val="hlink"/>
                </a:solidFill>
                <a:sym typeface="Symbol" pitchFamily="18" charset="2"/>
              </a:rPr>
              <a:t></a:t>
            </a:r>
            <a:r>
              <a:rPr lang="en-US" sz="1800"/>
              <a:t>Population vs. Sample		</a:t>
            </a:r>
            <a:r>
              <a:rPr lang="en-US" sz="1800">
                <a:solidFill>
                  <a:schemeClr val="hlink"/>
                </a:solidFill>
                <a:sym typeface="Symbol" pitchFamily="18" charset="2"/>
              </a:rPr>
              <a:t></a:t>
            </a:r>
            <a:r>
              <a:rPr lang="en-US" sz="1800"/>
              <a:t>Primary vs. Secondary data types</a:t>
            </a:r>
          </a:p>
          <a:p>
            <a:pPr lvl="1">
              <a:lnSpc>
                <a:spcPct val="110000"/>
              </a:lnSpc>
              <a:buFont typeface="Wingdings" pitchFamily="2" charset="2"/>
              <a:buNone/>
            </a:pPr>
            <a:r>
              <a:rPr lang="en-US" sz="1800">
                <a:solidFill>
                  <a:schemeClr val="hlink"/>
                </a:solidFill>
                <a:sym typeface="Symbol" pitchFamily="18" charset="2"/>
              </a:rPr>
              <a:t></a:t>
            </a:r>
            <a:r>
              <a:rPr lang="en-US" sz="1800"/>
              <a:t>Qualitative vs. Qualitative data	</a:t>
            </a:r>
            <a:r>
              <a:rPr lang="en-US" sz="1800">
                <a:solidFill>
                  <a:schemeClr val="hlink"/>
                </a:solidFill>
                <a:sym typeface="Symbol" pitchFamily="18" charset="2"/>
              </a:rPr>
              <a:t></a:t>
            </a:r>
            <a:r>
              <a:rPr lang="en-US" sz="1800"/>
              <a:t>Time Series vs. Cross-Sectional data</a:t>
            </a:r>
          </a:p>
          <a:p>
            <a:pPr>
              <a:lnSpc>
                <a:spcPct val="110000"/>
              </a:lnSpc>
              <a:spcBef>
                <a:spcPct val="40000"/>
              </a:spcBef>
            </a:pPr>
            <a:r>
              <a:rPr lang="en-US"/>
              <a:t>Examined descriptive vs. inferential statistics</a:t>
            </a:r>
          </a:p>
          <a:p>
            <a:pPr>
              <a:lnSpc>
                <a:spcPct val="110000"/>
              </a:lnSpc>
            </a:pPr>
            <a:r>
              <a:rPr lang="en-US"/>
              <a:t>Described different sampling techniques</a:t>
            </a:r>
          </a:p>
          <a:p>
            <a:pPr>
              <a:lnSpc>
                <a:spcPct val="110000"/>
              </a:lnSpc>
            </a:pPr>
            <a:r>
              <a:rPr lang="en-US"/>
              <a:t>Reviewed data types and measurement levels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How to Contact Me</a:t>
            </a:r>
            <a:endParaRPr lang="tr-TR" dirty="0"/>
          </a:p>
        </p:txBody>
      </p:sp>
      <p:sp>
        <p:nvSpPr>
          <p:cNvPr id="3" name="Content Placeholder 2"/>
          <p:cNvSpPr>
            <a:spLocks noGrp="1"/>
          </p:cNvSpPr>
          <p:nvPr>
            <p:ph idx="1"/>
          </p:nvPr>
        </p:nvSpPr>
        <p:spPr>
          <a:xfrm>
            <a:off x="762000" y="1600200"/>
            <a:ext cx="7543800" cy="4343400"/>
          </a:xfrm>
        </p:spPr>
        <p:txBody>
          <a:bodyPr/>
          <a:lstStyle/>
          <a:p>
            <a:r>
              <a:rPr lang="tr-TR" dirty="0" smtClean="0"/>
              <a:t>e-mail: </a:t>
            </a:r>
          </a:p>
          <a:p>
            <a:pPr lvl="3"/>
            <a:r>
              <a:rPr lang="tr-TR" sz="2200" dirty="0">
                <a:hlinkClick r:id="rId2"/>
              </a:rPr>
              <a:t>sebnemer@istanbul.edu.tr</a:t>
            </a:r>
            <a:endParaRPr lang="tr-TR" sz="2200" dirty="0"/>
          </a:p>
          <a:p>
            <a:pPr lvl="3"/>
            <a:r>
              <a:rPr lang="tr-TR" sz="2200" dirty="0">
                <a:hlinkClick r:id="rId3"/>
              </a:rPr>
              <a:t>er.sebnem@gmail.com</a:t>
            </a:r>
            <a:endParaRPr lang="tr-TR" sz="2200" dirty="0"/>
          </a:p>
          <a:p>
            <a:pPr lvl="3"/>
            <a:r>
              <a:rPr lang="tr-TR" sz="2200" dirty="0"/>
              <a:t>No F</a:t>
            </a:r>
            <a:r>
              <a:rPr lang="tr-TR" sz="2200" dirty="0" smtClean="0"/>
              <a:t>acebook, LinkedIn </a:t>
            </a:r>
            <a:r>
              <a:rPr lang="tr-TR" sz="2200" dirty="0"/>
              <a:t>or GooglePlus Please</a:t>
            </a:r>
            <a:r>
              <a:rPr lang="tr-TR" sz="2200" dirty="0" smtClean="0"/>
              <a:t>!</a:t>
            </a:r>
          </a:p>
          <a:p>
            <a:pPr lvl="3"/>
            <a:r>
              <a:rPr lang="tr-TR" sz="2200" dirty="0" smtClean="0"/>
              <a:t>Use e-mail and I’ll respond to your e-mails ASAP.</a:t>
            </a:r>
          </a:p>
          <a:p>
            <a:r>
              <a:rPr lang="tr-TR" dirty="0" smtClean="0"/>
              <a:t>Office Room:</a:t>
            </a:r>
          </a:p>
          <a:p>
            <a:pPr lvl="3"/>
            <a:r>
              <a:rPr lang="tr-TR" sz="2200" dirty="0" smtClean="0"/>
              <a:t>1st Floor: Department of Quantitative Methods</a:t>
            </a:r>
          </a:p>
          <a:p>
            <a:pPr lvl="3"/>
            <a:r>
              <a:rPr lang="tr-TR" sz="2200" dirty="0" smtClean="0"/>
              <a:t>Mondays and Thursdays: anytime between 10:00-16:00</a:t>
            </a:r>
          </a:p>
        </p:txBody>
      </p:sp>
      <p:sp>
        <p:nvSpPr>
          <p:cNvPr id="5" name="Footer Placeholder 4"/>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22685645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590800"/>
            <a:ext cx="7793038" cy="762000"/>
          </a:xfrm>
        </p:spPr>
        <p:txBody>
          <a:bodyPr/>
          <a:lstStyle/>
          <a:p>
            <a:r>
              <a:rPr lang="tr-TR" sz="6000" dirty="0"/>
              <a:t>LET US START</a:t>
            </a:r>
            <a:r>
              <a:rPr lang="tr-TR" sz="6000" dirty="0" smtClean="0"/>
              <a:t>!</a:t>
            </a:r>
            <a:endParaRPr lang="tr-TR" sz="6000" dirty="0"/>
          </a:p>
        </p:txBody>
      </p:sp>
      <p:sp>
        <p:nvSpPr>
          <p:cNvPr id="3" name="Content Placeholder 2"/>
          <p:cNvSpPr>
            <a:spLocks noGrp="1"/>
          </p:cNvSpPr>
          <p:nvPr>
            <p:ph idx="1"/>
          </p:nvPr>
        </p:nvSpPr>
        <p:spPr/>
        <p:txBody>
          <a:bodyPr/>
          <a:lstStyle/>
          <a:p>
            <a:endParaRPr lang="tr-TR" dirty="0"/>
          </a:p>
        </p:txBody>
      </p:sp>
      <p:sp>
        <p:nvSpPr>
          <p:cNvPr id="4" name="Footer Placeholder 3"/>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37646158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Surrounded by Statistics</a:t>
            </a:r>
            <a:endParaRPr lang="tr-TR" dirty="0"/>
          </a:p>
        </p:txBody>
      </p:sp>
      <p:sp>
        <p:nvSpPr>
          <p:cNvPr id="9" name="Content Placeholder 8"/>
          <p:cNvSpPr>
            <a:spLocks noGrp="1"/>
          </p:cNvSpPr>
          <p:nvPr>
            <p:ph idx="1"/>
          </p:nvPr>
        </p:nvSpPr>
        <p:spPr/>
        <p:txBody>
          <a:bodyPr/>
          <a:lstStyle/>
          <a:p>
            <a:r>
              <a:rPr lang="tr-TR" dirty="0" smtClean="0"/>
              <a:t>Let’s have a look at Prof. Hans Rosling’s </a:t>
            </a:r>
          </a:p>
          <a:p>
            <a:pPr marL="0" indent="0">
              <a:buNone/>
            </a:pPr>
            <a:r>
              <a:rPr lang="tr-TR" b="1" dirty="0" smtClean="0">
                <a:solidFill>
                  <a:srgbClr val="FF0000"/>
                </a:solidFill>
              </a:rPr>
              <a:t>«The Joy of Stats»</a:t>
            </a:r>
            <a:r>
              <a:rPr lang="tr-TR" dirty="0" smtClean="0"/>
              <a:t> video.</a:t>
            </a:r>
          </a:p>
          <a:p>
            <a:endParaRPr lang="tr-TR" dirty="0"/>
          </a:p>
          <a:p>
            <a:endParaRPr lang="tr-TR" dirty="0" smtClean="0"/>
          </a:p>
          <a:p>
            <a:r>
              <a:rPr lang="tr-TR" dirty="0" smtClean="0"/>
              <a:t>Source: </a:t>
            </a:r>
            <a:r>
              <a:rPr lang="tr-TR" dirty="0" smtClean="0">
                <a:hlinkClick r:id="rId2"/>
              </a:rPr>
              <a:t>http://www.gapminder.org/videos/the-joy-of-stats/</a:t>
            </a:r>
            <a:endParaRPr lang="tr-TR" dirty="0"/>
          </a:p>
        </p:txBody>
      </p:sp>
      <p:sp>
        <p:nvSpPr>
          <p:cNvPr id="3" name="Footer Placeholder 2"/>
          <p:cNvSpPr>
            <a:spLocks noGrp="1"/>
          </p:cNvSpPr>
          <p:nvPr>
            <p:ph type="ftr" sz="quarter" idx="11"/>
          </p:nvPr>
        </p:nvSpPr>
        <p:spPr/>
        <p:txBody>
          <a:bodyPr/>
          <a:lstStyle/>
          <a:p>
            <a:r>
              <a:rPr lang="en-US" smtClean="0"/>
              <a:t>A Course In Business Statistics, 4th © 2006 Prentice-Hall, Inc.</a:t>
            </a:r>
            <a:endParaRPr lang="en-US"/>
          </a:p>
        </p:txBody>
      </p:sp>
    </p:spTree>
    <p:extLst>
      <p:ext uri="{BB962C8B-B14F-4D97-AF65-F5344CB8AC3E}">
        <p14:creationId xmlns:p14="http://schemas.microsoft.com/office/powerpoint/2010/main" val="2265042458"/>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nHall1">
  <a:themeElements>
    <a:clrScheme name="PrenHall1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ack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85342" tIns="42672" rIns="85342" bIns="42672"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kumimoji="0" 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bg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85342" tIns="42672" rIns="85342" bIns="42672"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kumimoji="0" 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PrenHall1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PrenHall1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PrenHall1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PrenHall1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PrenHall1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PrenHall1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PrenHall1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Designs\PrenHall1.pot</Template>
  <TotalTime>1684</TotalTime>
  <Pages>20</Pages>
  <Words>4178</Words>
  <Application>Microsoft Office PowerPoint</Application>
  <PresentationFormat>On-screen Show (4:3)</PresentationFormat>
  <Paragraphs>570</Paragraphs>
  <Slides>68</Slides>
  <Notes>1</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3</vt:i4>
      </vt:variant>
      <vt:variant>
        <vt:lpstr>Slide Titles</vt:lpstr>
      </vt:variant>
      <vt:variant>
        <vt:i4>68</vt:i4>
      </vt:variant>
    </vt:vector>
  </HeadingPairs>
  <TitlesOfParts>
    <vt:vector size="77" baseType="lpstr">
      <vt:lpstr>Arial</vt:lpstr>
      <vt:lpstr>Wingdings</vt:lpstr>
      <vt:lpstr>Symbol</vt:lpstr>
      <vt:lpstr>Tahoma</vt:lpstr>
      <vt:lpstr>Garamond</vt:lpstr>
      <vt:lpstr>PrenHall1</vt:lpstr>
      <vt:lpstr>Equation</vt:lpstr>
      <vt:lpstr>Clip</vt:lpstr>
      <vt:lpstr>Drawing</vt:lpstr>
      <vt:lpstr>Dr. Şebnem Er</vt:lpstr>
      <vt:lpstr>Course Content and Outline</vt:lpstr>
      <vt:lpstr>Course Outline</vt:lpstr>
      <vt:lpstr>How to be Successful in this Class?</vt:lpstr>
      <vt:lpstr>Do not send e-mails such as</vt:lpstr>
      <vt:lpstr>Assessment Criteria and Textbook</vt:lpstr>
      <vt:lpstr>How to Contact Me</vt:lpstr>
      <vt:lpstr>LET US START!</vt:lpstr>
      <vt:lpstr>Surrounded by Statistics</vt:lpstr>
      <vt:lpstr>The Joy of Stats</vt:lpstr>
      <vt:lpstr>The Joy of Stats</vt:lpstr>
      <vt:lpstr>As Prof. Rosling Says We Are Surrounded by Statistics</vt:lpstr>
      <vt:lpstr>Surrounded by Statistics: In Medicine</vt:lpstr>
      <vt:lpstr>PowerPoint Presentation</vt:lpstr>
      <vt:lpstr>Start of cholera in London, 1854.</vt:lpstr>
      <vt:lpstr>PowerPoint Presentation</vt:lpstr>
      <vt:lpstr>Another Disease</vt:lpstr>
      <vt:lpstr>Rapid Assessment Procedure for loiasis</vt:lpstr>
      <vt:lpstr>PowerPoint Presentation</vt:lpstr>
      <vt:lpstr>We are in the Business Faculty!</vt:lpstr>
      <vt:lpstr>Surrounded by Statistics: In Economics</vt:lpstr>
      <vt:lpstr>Surrounded by Statistics</vt:lpstr>
      <vt:lpstr>Surrounded by Statistics</vt:lpstr>
      <vt:lpstr>Surrounded by Statistics</vt:lpstr>
      <vt:lpstr>Surrounded by Statistics</vt:lpstr>
      <vt:lpstr>Clear enough? We need Statistics!</vt:lpstr>
      <vt:lpstr>But, What is Statistics?</vt:lpstr>
      <vt:lpstr>DATA</vt:lpstr>
      <vt:lpstr>DATA</vt:lpstr>
      <vt:lpstr>Tools of Statistics</vt:lpstr>
      <vt:lpstr>Descriptive Statistics</vt:lpstr>
      <vt:lpstr>Descriptive Statistics</vt:lpstr>
      <vt:lpstr>Descriptive Statistics</vt:lpstr>
      <vt:lpstr>Data Types</vt:lpstr>
      <vt:lpstr>Data Types</vt:lpstr>
      <vt:lpstr>Data Types</vt:lpstr>
      <vt:lpstr>Data Measurement Levels</vt:lpstr>
      <vt:lpstr>Data Measurement Levels</vt:lpstr>
      <vt:lpstr>Data Sources</vt:lpstr>
      <vt:lpstr>Data Quality</vt:lpstr>
      <vt:lpstr>SEE YOU ON FRIDAY</vt:lpstr>
      <vt:lpstr>What we learned on Tuesday</vt:lpstr>
      <vt:lpstr>PowerPoint Presentation</vt:lpstr>
      <vt:lpstr>PowerPoint Presentation</vt:lpstr>
      <vt:lpstr>Survey Design Steps</vt:lpstr>
      <vt:lpstr>Survey Design Steps</vt:lpstr>
      <vt:lpstr>Types of Questions</vt:lpstr>
      <vt:lpstr>ESS</vt:lpstr>
      <vt:lpstr>Sampling</vt:lpstr>
      <vt:lpstr>Populations and Samples</vt:lpstr>
      <vt:lpstr>Population vs. Sample</vt:lpstr>
      <vt:lpstr>Population vs. Sample</vt:lpstr>
      <vt:lpstr>Why Sample?</vt:lpstr>
      <vt:lpstr>What is the Aim of a Sample?</vt:lpstr>
      <vt:lpstr>How Do We Sample?</vt:lpstr>
      <vt:lpstr>How many do we sample?</vt:lpstr>
      <vt:lpstr>Sampling Techniques</vt:lpstr>
      <vt:lpstr>Random Sample</vt:lpstr>
      <vt:lpstr>Types of Random Sampling</vt:lpstr>
      <vt:lpstr>Simple Random Sample</vt:lpstr>
      <vt:lpstr>Stratified Random Sample</vt:lpstr>
      <vt:lpstr>Systematic Samples</vt:lpstr>
      <vt:lpstr>Cluster Samples</vt:lpstr>
      <vt:lpstr>Cluster Samples</vt:lpstr>
      <vt:lpstr>Key Definitions</vt:lpstr>
      <vt:lpstr>Inferential Statistics</vt:lpstr>
      <vt:lpstr>Inferential Statistics</vt:lpstr>
      <vt:lpstr>Chapter Summary</vt:lpstr>
    </vt:vector>
  </TitlesOfParts>
  <Company>University of San Diego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Statistics: A Decision-Making Approach, 6th edition</dc:title>
  <dc:subject>Chapter 1</dc:subject>
  <dc:creator>Dirk Yandell</dc:creator>
  <cp:lastModifiedBy>SamsungXP</cp:lastModifiedBy>
  <cp:revision>141</cp:revision>
  <cp:lastPrinted>1998-11-22T23:37:53Z</cp:lastPrinted>
  <dcterms:created xsi:type="dcterms:W3CDTF">2001-01-13T00:04:22Z</dcterms:created>
  <dcterms:modified xsi:type="dcterms:W3CDTF">2012-11-03T20:20:29Z</dcterms:modified>
</cp:coreProperties>
</file>